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 id="2147483674" r:id="rId5"/>
  </p:sldMasterIdLst>
  <p:notesMasterIdLst>
    <p:notesMasterId r:id="rId8"/>
  </p:notesMasterIdLst>
  <p:handoutMasterIdLst>
    <p:handoutMasterId r:id="rId9"/>
  </p:handoutMasterIdLst>
  <p:sldIdLst>
    <p:sldId id="258" r:id="rId6"/>
    <p:sldId id="269" r:id="rId7"/>
  </p:sldIdLst>
  <p:sldSz cx="9144000" cy="6858000" type="screen4x3"/>
  <p:notesSz cx="6797675" cy="992822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127">
          <p15:clr>
            <a:srgbClr val="A4A3A4"/>
          </p15:clr>
        </p15:guide>
        <p15:guide id="2" pos="214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56635"/>
    <a:srgbClr val="762123"/>
    <a:srgbClr val="EC821C"/>
    <a:srgbClr val="CBF5DC"/>
    <a:srgbClr val="93E9B6"/>
    <a:srgbClr val="F6C798"/>
    <a:srgbClr val="E49C9E"/>
    <a:srgbClr val="156834"/>
    <a:srgbClr val="DA787A"/>
    <a:srgbClr val="15673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1E171933-4619-4E11-9A3F-F7608DF75F80}" styleName="Medium Style 1 - Accent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a:noFill/>
            </a:ln>
          </a:insideV>
        </a:tcBdr>
        <a:fill>
          <a:solidFill>
            <a:schemeClr val="lt1"/>
          </a:solidFill>
        </a:fill>
      </a:tcStyle>
    </a:wholeTbl>
    <a:band1H>
      <a:tcStyle>
        <a:tcBdr/>
        <a:fill>
          <a:solidFill>
            <a:schemeClr val="accent4">
              <a:tint val="20000"/>
            </a:schemeClr>
          </a:solidFill>
        </a:fill>
      </a:tcStyle>
    </a:band1H>
    <a:band1V>
      <a:tcStyle>
        <a:tcBdr/>
        <a:fill>
          <a:solidFill>
            <a:schemeClr val="accent4">
              <a:tint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solidFill>
            <a:schemeClr val="lt1"/>
          </a:solidFill>
        </a:fill>
      </a:tcStyle>
    </a:lastRow>
    <a:firstRow>
      <a:tcTxStyle b="on">
        <a:fontRef idx="minor">
          <a:scrgbClr r="0" g="0" b="0"/>
        </a:fontRef>
        <a:schemeClr val="lt1"/>
      </a:tcTxStyle>
      <a:tcStyle>
        <a:tcBdr/>
        <a:fill>
          <a:solidFill>
            <a:schemeClr val="accent4"/>
          </a:solidFill>
        </a:fill>
      </a:tcStyle>
    </a:firstRow>
  </a:tblStyle>
  <a:tblStyle styleId="{EB9631B5-78F2-41C9-869B-9F39066F8104}" styleName="Medium Style 3 - Accent 4">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4"/>
          </a:solidFill>
        </a:fill>
      </a:tcStyle>
    </a:lastCol>
    <a:firstCol>
      <a:tcTxStyle b="on">
        <a:fontRef idx="minor">
          <a:scrgbClr r="0" g="0" b="0"/>
        </a:fontRef>
        <a:schemeClr val="lt1"/>
      </a:tcTxStyle>
      <a:tcStyle>
        <a:tcBdr/>
        <a:fill>
          <a:solidFill>
            <a:schemeClr val="accent4"/>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4"/>
          </a:solidFill>
        </a:fill>
      </a:tcStyle>
    </a:firstRow>
  </a:tblStyle>
  <a:tblStyle styleId="{775DCB02-9BB8-47FD-8907-85C794F793BA}" styleName="Themed Style 1 - Accent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18603FDC-E32A-4AB5-989C-0864C3EAD2B8}" styleName="Themed Style 2 - Accent 2">
    <a:tblBg>
      <a:fillRef idx="3">
        <a:schemeClr val="accent2"/>
      </a:fillRef>
      <a:effectRef idx="3">
        <a:schemeClr val="accent2"/>
      </a:effectRef>
    </a:tblBg>
    <a:wholeTbl>
      <a:tcTxStyle>
        <a:fontRef idx="minor">
          <a:scrgbClr r="0" g="0" b="0"/>
        </a:fontRef>
        <a:schemeClr val="lt1"/>
      </a:tcTxStyle>
      <a:tcStyle>
        <a:tcBdr>
          <a:left>
            <a:lnRef idx="1">
              <a:schemeClr val="accent2">
                <a:tint val="50000"/>
              </a:schemeClr>
            </a:lnRef>
          </a:left>
          <a:right>
            <a:lnRef idx="1">
              <a:schemeClr val="accent2">
                <a:tint val="50000"/>
              </a:schemeClr>
            </a:lnRef>
          </a:right>
          <a:top>
            <a:lnRef idx="1">
              <a:schemeClr val="accent2">
                <a:tint val="50000"/>
              </a:schemeClr>
            </a:lnRef>
          </a:top>
          <a:bottom>
            <a:lnRef idx="1">
              <a:schemeClr val="accent2">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6725" autoAdjust="0"/>
    <p:restoredTop sz="93381" autoAdjust="0"/>
  </p:normalViewPr>
  <p:slideViewPr>
    <p:cSldViewPr>
      <p:cViewPr varScale="1">
        <p:scale>
          <a:sx n="68" d="100"/>
          <a:sy n="68" d="100"/>
        </p:scale>
        <p:origin x="1806" y="66"/>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p:cViewPr varScale="1">
        <p:scale>
          <a:sx n="61" d="100"/>
          <a:sy n="61" d="100"/>
        </p:scale>
        <p:origin x="-2922" y="-96"/>
      </p:cViewPr>
      <p:guideLst>
        <p:guide orient="horz" pos="3127"/>
        <p:guide pos="2141"/>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openxmlformats.org/officeDocument/2006/relationships/tableStyles" Target="tableStyles.xml"/><Relationship Id="rId3" Type="http://schemas.openxmlformats.org/officeDocument/2006/relationships/customXml" Target="../customXml/item3.xml"/><Relationship Id="rId7" Type="http://schemas.openxmlformats.org/officeDocument/2006/relationships/slide" Target="slides/slide2.xml"/><Relationship Id="rId12" Type="http://schemas.openxmlformats.org/officeDocument/2006/relationships/theme" Target="theme/theme1.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viewProps" Target="viewProps.xml"/><Relationship Id="rId5" Type="http://schemas.openxmlformats.org/officeDocument/2006/relationships/slideMaster" Target="slideMasters/slideMaster2.xml"/><Relationship Id="rId10"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6400" cy="4968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49688" y="0"/>
            <a:ext cx="2946400" cy="496888"/>
          </a:xfrm>
          <a:prstGeom prst="rect">
            <a:avLst/>
          </a:prstGeom>
        </p:spPr>
        <p:txBody>
          <a:bodyPr vert="horz" lIns="91440" tIns="45720" rIns="91440" bIns="45720" rtlCol="0"/>
          <a:lstStyle>
            <a:lvl1pPr algn="r">
              <a:defRPr sz="1200"/>
            </a:lvl1pPr>
          </a:lstStyle>
          <a:p>
            <a:fld id="{4C8D1A6B-FE55-42ED-84F6-A119C21957C2}" type="datetimeFigureOut">
              <a:rPr lang="en-US" smtClean="0"/>
              <a:pPr/>
              <a:t>9/17/2021</a:t>
            </a:fld>
            <a:endParaRPr lang="en-US"/>
          </a:p>
        </p:txBody>
      </p:sp>
      <p:sp>
        <p:nvSpPr>
          <p:cNvPr id="4" name="Footer Placeholder 3"/>
          <p:cNvSpPr>
            <a:spLocks noGrp="1"/>
          </p:cNvSpPr>
          <p:nvPr>
            <p:ph type="ftr" sz="quarter" idx="2"/>
          </p:nvPr>
        </p:nvSpPr>
        <p:spPr>
          <a:xfrm>
            <a:off x="0" y="9429750"/>
            <a:ext cx="2946400" cy="496888"/>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49688" y="9429750"/>
            <a:ext cx="2946400" cy="496888"/>
          </a:xfrm>
          <a:prstGeom prst="rect">
            <a:avLst/>
          </a:prstGeom>
        </p:spPr>
        <p:txBody>
          <a:bodyPr vert="horz" lIns="91440" tIns="45720" rIns="91440" bIns="45720" rtlCol="0" anchor="b"/>
          <a:lstStyle>
            <a:lvl1pPr algn="r">
              <a:defRPr sz="1200"/>
            </a:lvl1pPr>
          </a:lstStyle>
          <a:p>
            <a:fld id="{7B38CDC3-EE21-4690-9123-29E5B27C22FA}" type="slidenum">
              <a:rPr lang="en-US" smtClean="0"/>
              <a:pPr/>
              <a:t>‹#›</a:t>
            </a:fld>
            <a:endParaRPr lang="en-US"/>
          </a:p>
        </p:txBody>
      </p:sp>
    </p:spTree>
    <p:extLst>
      <p:ext uri="{BB962C8B-B14F-4D97-AF65-F5344CB8AC3E}">
        <p14:creationId xmlns:p14="http://schemas.microsoft.com/office/powerpoint/2010/main" val="299288192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6411"/>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50443" y="0"/>
            <a:ext cx="2945659" cy="496411"/>
          </a:xfrm>
          <a:prstGeom prst="rect">
            <a:avLst/>
          </a:prstGeom>
        </p:spPr>
        <p:txBody>
          <a:bodyPr vert="horz" lIns="91440" tIns="45720" rIns="91440" bIns="45720" rtlCol="0"/>
          <a:lstStyle>
            <a:lvl1pPr algn="r">
              <a:defRPr sz="1200"/>
            </a:lvl1pPr>
          </a:lstStyle>
          <a:p>
            <a:fld id="{9344980D-33A7-4030-B390-DC47B54376D7}" type="datetimeFigureOut">
              <a:rPr lang="en-US" smtClean="0"/>
              <a:pPr/>
              <a:t>9/17/2021</a:t>
            </a:fld>
            <a:endParaRPr lang="en-US"/>
          </a:p>
        </p:txBody>
      </p:sp>
      <p:sp>
        <p:nvSpPr>
          <p:cNvPr id="4" name="Slide Image Placeholder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79768" y="4715907"/>
            <a:ext cx="5438140" cy="4467701"/>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9430091"/>
            <a:ext cx="2945659" cy="496411"/>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50443" y="9430091"/>
            <a:ext cx="2945659" cy="496411"/>
          </a:xfrm>
          <a:prstGeom prst="rect">
            <a:avLst/>
          </a:prstGeom>
        </p:spPr>
        <p:txBody>
          <a:bodyPr vert="horz" lIns="91440" tIns="45720" rIns="91440" bIns="45720" rtlCol="0" anchor="b"/>
          <a:lstStyle>
            <a:lvl1pPr algn="r">
              <a:defRPr sz="1200"/>
            </a:lvl1pPr>
          </a:lstStyle>
          <a:p>
            <a:fld id="{A85DB3CD-82CE-4D61-A55F-4B85DC44DBC7}" type="slidenum">
              <a:rPr lang="en-US" smtClean="0"/>
              <a:pPr/>
              <a:t>‹#›</a:t>
            </a:fld>
            <a:endParaRPr lang="en-US"/>
          </a:p>
        </p:txBody>
      </p:sp>
    </p:spTree>
    <p:extLst>
      <p:ext uri="{BB962C8B-B14F-4D97-AF65-F5344CB8AC3E}">
        <p14:creationId xmlns:p14="http://schemas.microsoft.com/office/powerpoint/2010/main" val="221842872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png"/><Relationship Id="rId1" Type="http://schemas.openxmlformats.org/officeDocument/2006/relationships/slideMaster" Target="../slideMasters/slideMaster2.xml"/><Relationship Id="rId6" Type="http://schemas.openxmlformats.org/officeDocument/2006/relationships/image" Target="../media/image2.png"/><Relationship Id="rId5" Type="http://schemas.openxmlformats.org/officeDocument/2006/relationships/image" Target="../media/image10.png"/><Relationship Id="rId4" Type="http://schemas.openxmlformats.org/officeDocument/2006/relationships/image" Target="../media/image9.jpeg"/></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2.png"/><Relationship Id="rId1" Type="http://schemas.openxmlformats.org/officeDocument/2006/relationships/slideMaster" Target="../slideMasters/slideMaster2.xml"/><Relationship Id="rId5" Type="http://schemas.openxmlformats.org/officeDocument/2006/relationships/image" Target="../media/image6.png"/><Relationship Id="rId4" Type="http://schemas.openxmlformats.org/officeDocument/2006/relationships/image" Target="cid:image001.png@01D16D8C.9C905A10" TargetMode="Externa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10" name="Text Placeholder 9"/>
          <p:cNvSpPr>
            <a:spLocks noGrp="1"/>
          </p:cNvSpPr>
          <p:nvPr>
            <p:ph type="body" sz="quarter" idx="11" hasCustomPrompt="1"/>
          </p:nvPr>
        </p:nvSpPr>
        <p:spPr>
          <a:xfrm>
            <a:off x="838200" y="1752600"/>
            <a:ext cx="7124700" cy="1143000"/>
          </a:xfrm>
          <a:prstGeom prst="rect">
            <a:avLst/>
          </a:prstGeom>
        </p:spPr>
        <p:txBody>
          <a:bodyPr/>
          <a:lstStyle>
            <a:lvl1pPr marL="114300" indent="0" algn="ctr">
              <a:buNone/>
              <a:defRPr sz="4800">
                <a:latin typeface="Gill Sans" pitchFamily="34" charset="0"/>
              </a:defRPr>
            </a:lvl1pPr>
          </a:lstStyle>
          <a:p>
            <a:pPr lvl="0"/>
            <a:r>
              <a:rPr lang="en-US" dirty="0"/>
              <a:t>Title of presentation here</a:t>
            </a:r>
          </a:p>
        </p:txBody>
      </p:sp>
      <p:sp>
        <p:nvSpPr>
          <p:cNvPr id="12" name="Text Placeholder 11"/>
          <p:cNvSpPr>
            <a:spLocks noGrp="1"/>
          </p:cNvSpPr>
          <p:nvPr>
            <p:ph type="body" sz="quarter" idx="12" hasCustomPrompt="1"/>
          </p:nvPr>
        </p:nvSpPr>
        <p:spPr>
          <a:xfrm>
            <a:off x="2360613" y="3581400"/>
            <a:ext cx="4575175" cy="1219200"/>
          </a:xfrm>
          <a:prstGeom prst="rect">
            <a:avLst/>
          </a:prstGeom>
        </p:spPr>
        <p:txBody>
          <a:bodyPr/>
          <a:lstStyle>
            <a:lvl1pPr marL="114300" indent="0" algn="ctr">
              <a:buNone/>
              <a:defRPr>
                <a:latin typeface="Gill Sans" pitchFamily="34" charset="0"/>
              </a:defRPr>
            </a:lvl1pPr>
            <a:lvl2pPr marL="411480" indent="0">
              <a:buNone/>
              <a:defRPr/>
            </a:lvl2pPr>
            <a:lvl3pPr marL="777240" indent="0">
              <a:buNone/>
              <a:defRPr/>
            </a:lvl3pPr>
            <a:lvl4pPr marL="1051560" indent="0">
              <a:buNone/>
              <a:defRPr/>
            </a:lvl4pPr>
          </a:lstStyle>
          <a:p>
            <a:pPr lvl="0"/>
            <a:r>
              <a:rPr lang="en-US" dirty="0"/>
              <a:t>Name(s) of presenter(s)</a:t>
            </a:r>
            <a:br>
              <a:rPr lang="en-US" dirty="0"/>
            </a:br>
            <a:r>
              <a:rPr lang="en-US" dirty="0"/>
              <a:t>Organizational affiliation</a:t>
            </a:r>
            <a:br>
              <a:rPr lang="en-US" dirty="0"/>
            </a:br>
            <a:r>
              <a:rPr lang="en-US" dirty="0"/>
              <a:t>Event name, place and dates</a:t>
            </a:r>
          </a:p>
        </p:txBody>
      </p:sp>
      <p:pic>
        <p:nvPicPr>
          <p:cNvPr id="6" name="Picture 5"/>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737725" y="5907790"/>
            <a:ext cx="5848350" cy="666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1_address">
    <p:spTree>
      <p:nvGrpSpPr>
        <p:cNvPr id="1" name=""/>
        <p:cNvGrpSpPr/>
        <p:nvPr/>
      </p:nvGrpSpPr>
      <p:grpSpPr>
        <a:xfrm>
          <a:off x="0" y="0"/>
          <a:ext cx="0" cy="0"/>
          <a:chOff x="0" y="0"/>
          <a:chExt cx="0" cy="0"/>
        </a:xfrm>
      </p:grpSpPr>
      <p:sp>
        <p:nvSpPr>
          <p:cNvPr id="15" name="TextBox 14"/>
          <p:cNvSpPr txBox="1"/>
          <p:nvPr userDrawn="1"/>
        </p:nvSpPr>
        <p:spPr>
          <a:xfrm>
            <a:off x="0" y="3048000"/>
            <a:ext cx="9144000" cy="1138773"/>
          </a:xfrm>
          <a:prstGeom prst="rect">
            <a:avLst/>
          </a:prstGeom>
          <a:noFill/>
        </p:spPr>
        <p:txBody>
          <a:bodyPr wrap="square" rtlCol="0">
            <a:spAutoFit/>
          </a:bodyPr>
          <a:lstStyle/>
          <a:p>
            <a:pPr algn="ctr"/>
            <a:r>
              <a:rPr lang="en-US" sz="2400" i="1" dirty="0">
                <a:solidFill>
                  <a:srgbClr val="156734"/>
                </a:solidFill>
              </a:rPr>
              <a:t>Africa Research in Sustainable Intensification for the Next Generation</a:t>
            </a:r>
          </a:p>
          <a:p>
            <a:pPr algn="ctr"/>
            <a:r>
              <a:rPr lang="en-US" sz="4400" dirty="0">
                <a:solidFill>
                  <a:srgbClr val="156734"/>
                </a:solidFill>
              </a:rPr>
              <a:t>africa-rising.net</a:t>
            </a:r>
            <a:endParaRPr lang="en-US" sz="4400" b="1" i="1" dirty="0">
              <a:solidFill>
                <a:srgbClr val="156734"/>
              </a:solidFill>
            </a:endParaRPr>
          </a:p>
        </p:txBody>
      </p:sp>
      <p:grpSp>
        <p:nvGrpSpPr>
          <p:cNvPr id="2" name="Group 1"/>
          <p:cNvGrpSpPr/>
          <p:nvPr userDrawn="1"/>
        </p:nvGrpSpPr>
        <p:grpSpPr>
          <a:xfrm>
            <a:off x="1182636" y="5486400"/>
            <a:ext cx="7086600" cy="857635"/>
            <a:chOff x="1451698" y="5798343"/>
            <a:chExt cx="5863502" cy="709613"/>
          </a:xfrm>
        </p:grpSpPr>
        <p:pic>
          <p:nvPicPr>
            <p:cNvPr id="7" name="Picture 3"/>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51698" y="5798343"/>
              <a:ext cx="709613" cy="7096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 name="Picture 12" descr="P:\logos\i\ifpri\IFPRI_Logo_Standard.jp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094392" y="5798343"/>
              <a:ext cx="391511" cy="709613"/>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7" descr="P:\logos\i\iita\IITA_regular-sienna_with slogan (2).JPG"/>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6191983" y="5867400"/>
              <a:ext cx="1123217" cy="564356"/>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10" name="Group 9"/>
          <p:cNvGrpSpPr>
            <a:grpSpLocks/>
          </p:cNvGrpSpPr>
          <p:nvPr userDrawn="1"/>
        </p:nvGrpSpPr>
        <p:grpSpPr bwMode="auto">
          <a:xfrm>
            <a:off x="1188668" y="6543671"/>
            <a:ext cx="7686540" cy="230832"/>
            <a:chOff x="1066800" y="6543986"/>
            <a:chExt cx="7305540" cy="229893"/>
          </a:xfrm>
        </p:grpSpPr>
        <p:sp>
          <p:nvSpPr>
            <p:cNvPr id="11" name="TextBox 6"/>
            <p:cNvSpPr txBox="1">
              <a:spLocks noChangeArrowheads="1"/>
            </p:cNvSpPr>
            <p:nvPr/>
          </p:nvSpPr>
          <p:spPr bwMode="auto">
            <a:xfrm>
              <a:off x="1676400" y="6543986"/>
              <a:ext cx="6695940" cy="2298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auto" hangingPunct="1">
                <a:spcBef>
                  <a:spcPts val="0"/>
                </a:spcBef>
                <a:spcAft>
                  <a:spcPts val="0"/>
                </a:spcAft>
                <a:buClr>
                  <a:srgbClr val="5F0500"/>
                </a:buClr>
                <a:defRPr/>
              </a:pPr>
              <a:r>
                <a:rPr lang="en-US" sz="900" i="1" dirty="0">
                  <a:latin typeface="+mj-lt"/>
                </a:rPr>
                <a:t>The presentation has a Creative Commons </a:t>
              </a:r>
              <a:r>
                <a:rPr lang="en-US" sz="900" i="1" dirty="0" err="1">
                  <a:latin typeface="+mj-lt"/>
                </a:rPr>
                <a:t>licence</a:t>
              </a:r>
              <a:r>
                <a:rPr lang="en-US" sz="900" i="1" dirty="0">
                  <a:latin typeface="+mj-lt"/>
                </a:rPr>
                <a:t>. You are free to re-use or distribute this work, provided credit is given to ILRI.</a:t>
              </a:r>
              <a:endParaRPr lang="en-US" sz="900" dirty="0">
                <a:latin typeface="+mj-lt"/>
              </a:endParaRPr>
            </a:p>
          </p:txBody>
        </p:sp>
        <p:pic>
          <p:nvPicPr>
            <p:cNvPr id="12" name="Picture 11" descr="P:\Pictures&amp;Resources\Icons\by-nc-sa.png"/>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1066800" y="6554505"/>
              <a:ext cx="598485" cy="2097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13" name="Picture 12"/>
          <p:cNvPicPr>
            <a:picLocks noChangeAspect="1" noChangeArrowheads="1"/>
          </p:cNvPicPr>
          <p:nvPr userDrawn="1"/>
        </p:nvPicPr>
        <p:blipFill>
          <a:blip r:embed="rId6" cstate="print">
            <a:extLst>
              <a:ext uri="{28A0092B-C50C-407E-A947-70E740481C1C}">
                <a14:useLocalDpi xmlns:a14="http://schemas.microsoft.com/office/drawing/2010/main" val="0"/>
              </a:ext>
            </a:extLst>
          </a:blip>
          <a:srcRect/>
          <a:stretch>
            <a:fillRect/>
          </a:stretch>
        </p:blipFill>
        <p:spPr bwMode="auto">
          <a:xfrm>
            <a:off x="-9939" y="0"/>
            <a:ext cx="9144000" cy="13489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61394721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1_Custom Layout">
    <p:spTree>
      <p:nvGrpSpPr>
        <p:cNvPr id="1" name=""/>
        <p:cNvGrpSpPr/>
        <p:nvPr/>
      </p:nvGrpSpPr>
      <p:grpSpPr>
        <a:xfrm>
          <a:off x="0" y="0"/>
          <a:ext cx="0" cy="0"/>
          <a:chOff x="0" y="0"/>
          <a:chExt cx="0" cy="0"/>
        </a:xfrm>
      </p:grpSpPr>
      <p:sp>
        <p:nvSpPr>
          <p:cNvPr id="9" name="Text Placeholder 8"/>
          <p:cNvSpPr>
            <a:spLocks noGrp="1"/>
          </p:cNvSpPr>
          <p:nvPr>
            <p:ph type="body" sz="quarter" idx="12" hasCustomPrompt="1"/>
          </p:nvPr>
        </p:nvSpPr>
        <p:spPr>
          <a:xfrm>
            <a:off x="533400" y="1676400"/>
            <a:ext cx="7772400" cy="838200"/>
          </a:xfrm>
          <a:prstGeom prst="rect">
            <a:avLst/>
          </a:prstGeom>
        </p:spPr>
        <p:txBody>
          <a:bodyPr/>
          <a:lstStyle>
            <a:lvl1pPr marL="114300" indent="0">
              <a:buClr>
                <a:srgbClr val="712123"/>
              </a:buClr>
              <a:buNone/>
              <a:defRPr sz="4400">
                <a:latin typeface="Gill Sans" pitchFamily="34" charset="0"/>
              </a:defRPr>
            </a:lvl1pPr>
            <a:lvl2pPr>
              <a:buClr>
                <a:srgbClr val="712123"/>
              </a:buClr>
              <a:defRPr sz="2800"/>
            </a:lvl2pPr>
            <a:lvl3pPr>
              <a:buClr>
                <a:srgbClr val="712123"/>
              </a:buClr>
              <a:defRPr sz="2400"/>
            </a:lvl3pPr>
            <a:lvl4pPr>
              <a:buClr>
                <a:srgbClr val="712123"/>
              </a:buClr>
              <a:defRPr sz="2000"/>
            </a:lvl4pPr>
            <a:lvl5pPr>
              <a:buClr>
                <a:srgbClr val="712123"/>
              </a:buClr>
              <a:defRPr sz="1800"/>
            </a:lvl5pPr>
          </a:lstStyle>
          <a:p>
            <a:pPr lvl="0"/>
            <a:r>
              <a:rPr lang="en-US" dirty="0"/>
              <a:t>Title</a:t>
            </a:r>
          </a:p>
        </p:txBody>
      </p:sp>
      <p:pic>
        <p:nvPicPr>
          <p:cNvPr id="4" name="Picture 3"/>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9939" y="0"/>
            <a:ext cx="9144000" cy="13489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67418629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graph">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81000" y="1600200"/>
            <a:ext cx="7620000" cy="685800"/>
          </a:xfrm>
          <a:prstGeom prst="rect">
            <a:avLst/>
          </a:prstGeom>
        </p:spPr>
        <p:txBody>
          <a:bodyPr/>
          <a:lstStyle>
            <a:lvl1pPr>
              <a:defRPr>
                <a:latin typeface="Gill Sans" pitchFamily="34" charset="0"/>
              </a:defRPr>
            </a:lvl1pPr>
          </a:lstStyle>
          <a:p>
            <a:r>
              <a:rPr lang="en-US" dirty="0"/>
              <a:t>For graphs</a:t>
            </a:r>
          </a:p>
        </p:txBody>
      </p:sp>
      <p:sp>
        <p:nvSpPr>
          <p:cNvPr id="5" name="Chart Placeholder 4"/>
          <p:cNvSpPr>
            <a:spLocks noGrp="1"/>
          </p:cNvSpPr>
          <p:nvPr>
            <p:ph type="chart" sz="quarter" idx="11" hasCustomPrompt="1"/>
          </p:nvPr>
        </p:nvSpPr>
        <p:spPr>
          <a:xfrm>
            <a:off x="533400" y="3352800"/>
            <a:ext cx="3733800" cy="2743200"/>
          </a:xfrm>
          <a:prstGeom prst="rect">
            <a:avLst/>
          </a:prstGeom>
          <a:blipFill>
            <a:blip r:embed="rId2" cstate="print"/>
            <a:stretch>
              <a:fillRect/>
            </a:stretch>
          </a:blipFill>
        </p:spPr>
        <p:txBody>
          <a:bodyPr/>
          <a:lstStyle>
            <a:lvl1pPr marL="114300" indent="0">
              <a:buNone/>
              <a:defRPr/>
            </a:lvl1pPr>
          </a:lstStyle>
          <a:p>
            <a:r>
              <a:rPr lang="en-US" dirty="0"/>
              <a:t> </a:t>
            </a:r>
          </a:p>
        </p:txBody>
      </p:sp>
    </p:spTree>
    <p:extLst>
      <p:ext uri="{BB962C8B-B14F-4D97-AF65-F5344CB8AC3E}">
        <p14:creationId xmlns:p14="http://schemas.microsoft.com/office/powerpoint/2010/main" val="100370343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tabl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57200" y="1295400"/>
            <a:ext cx="7620000" cy="609600"/>
          </a:xfrm>
          <a:prstGeom prst="rect">
            <a:avLst/>
          </a:prstGeom>
        </p:spPr>
        <p:txBody>
          <a:bodyPr/>
          <a:lstStyle>
            <a:lvl1pPr>
              <a:defRPr sz="4400" baseline="0">
                <a:latin typeface="Gill Sans" pitchFamily="34" charset="0"/>
              </a:defRPr>
            </a:lvl1pPr>
          </a:lstStyle>
          <a:p>
            <a:r>
              <a:rPr lang="en-US" dirty="0"/>
              <a:t>For tables use this format</a:t>
            </a:r>
          </a:p>
        </p:txBody>
      </p:sp>
      <p:sp>
        <p:nvSpPr>
          <p:cNvPr id="5" name="Table Placeholder 4"/>
          <p:cNvSpPr>
            <a:spLocks noGrp="1"/>
          </p:cNvSpPr>
          <p:nvPr>
            <p:ph type="tbl" sz="quarter" idx="12"/>
          </p:nvPr>
        </p:nvSpPr>
        <p:spPr>
          <a:xfrm>
            <a:off x="457200" y="2667000"/>
            <a:ext cx="7620000" cy="3733800"/>
          </a:xfrm>
          <a:prstGeom prst="rect">
            <a:avLst/>
          </a:prstGeom>
        </p:spPr>
        <p:txBody>
          <a:bodyPr/>
          <a:lstStyle>
            <a:lvl1pPr marL="114300" indent="0">
              <a:buNone/>
              <a:defRPr/>
            </a:lvl1pPr>
          </a:lstStyle>
          <a:p>
            <a:r>
              <a:rPr lang="en-US"/>
              <a:t>Click icon to add table</a:t>
            </a:r>
            <a:endParaRPr lang="en-US" dirty="0"/>
          </a:p>
        </p:txBody>
      </p:sp>
      <p:sp>
        <p:nvSpPr>
          <p:cNvPr id="6" name="Text Placeholder 9"/>
          <p:cNvSpPr>
            <a:spLocks noGrp="1"/>
          </p:cNvSpPr>
          <p:nvPr>
            <p:ph type="body" sz="quarter" idx="11" hasCustomPrompt="1"/>
          </p:nvPr>
        </p:nvSpPr>
        <p:spPr>
          <a:xfrm>
            <a:off x="76200" y="0"/>
            <a:ext cx="7620000" cy="1143000"/>
          </a:xfrm>
          <a:prstGeom prst="rect">
            <a:avLst/>
          </a:prstGeom>
        </p:spPr>
        <p:txBody>
          <a:bodyPr/>
          <a:lstStyle>
            <a:lvl1pPr marL="114300" indent="0" algn="l">
              <a:buNone/>
              <a:defRPr sz="4800">
                <a:solidFill>
                  <a:schemeClr val="bg1"/>
                </a:solidFill>
              </a:defRPr>
            </a:lvl1pPr>
          </a:lstStyle>
          <a:p>
            <a:pPr lvl="0"/>
            <a:r>
              <a:rPr lang="en-US" dirty="0"/>
              <a:t>Title</a:t>
            </a:r>
          </a:p>
        </p:txBody>
      </p:sp>
    </p:spTree>
    <p:extLst>
      <p:ext uri="{BB962C8B-B14F-4D97-AF65-F5344CB8AC3E}">
        <p14:creationId xmlns:p14="http://schemas.microsoft.com/office/powerpoint/2010/main" val="4546620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1_tabl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57200" y="1295400"/>
            <a:ext cx="7620000" cy="609600"/>
          </a:xfrm>
          <a:prstGeom prst="rect">
            <a:avLst/>
          </a:prstGeom>
        </p:spPr>
        <p:txBody>
          <a:bodyPr/>
          <a:lstStyle>
            <a:lvl1pPr>
              <a:defRPr baseline="0"/>
            </a:lvl1pPr>
          </a:lstStyle>
          <a:p>
            <a:r>
              <a:rPr lang="en-US" dirty="0"/>
              <a:t>For tables use this format</a:t>
            </a:r>
          </a:p>
        </p:txBody>
      </p:sp>
      <p:sp>
        <p:nvSpPr>
          <p:cNvPr id="5" name="Table Placeholder 4"/>
          <p:cNvSpPr>
            <a:spLocks noGrp="1"/>
          </p:cNvSpPr>
          <p:nvPr>
            <p:ph type="tbl" sz="quarter" idx="12"/>
          </p:nvPr>
        </p:nvSpPr>
        <p:spPr>
          <a:xfrm>
            <a:off x="457200" y="2667000"/>
            <a:ext cx="7620000" cy="3733800"/>
          </a:xfrm>
          <a:prstGeom prst="rect">
            <a:avLst/>
          </a:prstGeom>
        </p:spPr>
        <p:txBody>
          <a:bodyPr/>
          <a:lstStyle>
            <a:lvl1pPr marL="114300" indent="0">
              <a:buNone/>
              <a:defRPr/>
            </a:lvl1pPr>
          </a:lstStyle>
          <a:p>
            <a:r>
              <a:rPr lang="en-US"/>
              <a:t>Click icon to add table</a:t>
            </a:r>
            <a:endParaRPr lang="en-US" dirty="0"/>
          </a:p>
        </p:txBody>
      </p:sp>
      <p:sp>
        <p:nvSpPr>
          <p:cNvPr id="6" name="Text Placeholder 9"/>
          <p:cNvSpPr>
            <a:spLocks noGrp="1"/>
          </p:cNvSpPr>
          <p:nvPr>
            <p:ph type="body" sz="quarter" idx="11" hasCustomPrompt="1"/>
          </p:nvPr>
        </p:nvSpPr>
        <p:spPr>
          <a:xfrm>
            <a:off x="76200" y="0"/>
            <a:ext cx="7620000" cy="1143000"/>
          </a:xfrm>
          <a:prstGeom prst="rect">
            <a:avLst/>
          </a:prstGeom>
        </p:spPr>
        <p:txBody>
          <a:bodyPr/>
          <a:lstStyle>
            <a:lvl1pPr marL="114300" indent="0" algn="l">
              <a:buNone/>
              <a:defRPr sz="4800">
                <a:solidFill>
                  <a:schemeClr val="bg1"/>
                </a:solidFill>
              </a:defRPr>
            </a:lvl1pPr>
          </a:lstStyle>
          <a:p>
            <a:pPr lvl="0"/>
            <a:r>
              <a:rPr lang="en-US" dirty="0"/>
              <a:t>Title</a:t>
            </a:r>
          </a:p>
        </p:txBody>
      </p:sp>
    </p:spTree>
    <p:extLst>
      <p:ext uri="{BB962C8B-B14F-4D97-AF65-F5344CB8AC3E}">
        <p14:creationId xmlns:p14="http://schemas.microsoft.com/office/powerpoint/2010/main" val="149764855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3" name="Subtitle 2"/>
          <p:cNvSpPr>
            <a:spLocks noGrp="1"/>
          </p:cNvSpPr>
          <p:nvPr>
            <p:ph type="subTitle" idx="1" hasCustomPrompt="1"/>
          </p:nvPr>
        </p:nvSpPr>
        <p:spPr>
          <a:xfrm>
            <a:off x="533400" y="838200"/>
            <a:ext cx="6858000" cy="1219200"/>
          </a:xfrm>
        </p:spPr>
        <p:txBody>
          <a:bodyPr>
            <a:normAutofit/>
          </a:bodyPr>
          <a:lstStyle>
            <a:lvl1pPr marL="0" indent="0" algn="l">
              <a:buNone/>
              <a:defRPr sz="4400" baseline="0">
                <a:solidFill>
                  <a:schemeClr val="tx1"/>
                </a:solidFill>
                <a:latin typeface="Gill Sans"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For charts use this style </a:t>
            </a:r>
          </a:p>
        </p:txBody>
      </p:sp>
    </p:spTree>
    <p:extLst>
      <p:ext uri="{BB962C8B-B14F-4D97-AF65-F5344CB8AC3E}">
        <p14:creationId xmlns:p14="http://schemas.microsoft.com/office/powerpoint/2010/main" val="40654465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57200" y="1219200"/>
            <a:ext cx="8229600" cy="1143000"/>
          </a:xfrm>
        </p:spPr>
        <p:txBody>
          <a:bodyPr/>
          <a:lstStyle>
            <a:lvl1pPr algn="l">
              <a:defRPr/>
            </a:lvl1pPr>
          </a:lstStyle>
          <a:p>
            <a:r>
              <a:rPr lang="en-US" dirty="0"/>
              <a:t>Insert picture</a:t>
            </a:r>
          </a:p>
        </p:txBody>
      </p:sp>
      <p:pic>
        <p:nvPicPr>
          <p:cNvPr id="3" name="Picture 2"/>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9939" y="0"/>
            <a:ext cx="9144000" cy="13489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80997822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pic>
        <p:nvPicPr>
          <p:cNvPr id="8" name="Picture 7"/>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9939" y="0"/>
            <a:ext cx="9144000" cy="13489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6811206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address">
    <p:spTree>
      <p:nvGrpSpPr>
        <p:cNvPr id="1" name=""/>
        <p:cNvGrpSpPr/>
        <p:nvPr/>
      </p:nvGrpSpPr>
      <p:grpSpPr>
        <a:xfrm>
          <a:off x="0" y="0"/>
          <a:ext cx="0" cy="0"/>
          <a:chOff x="0" y="0"/>
          <a:chExt cx="0" cy="0"/>
        </a:xfrm>
      </p:grpSpPr>
      <p:sp>
        <p:nvSpPr>
          <p:cNvPr id="15" name="TextBox 14"/>
          <p:cNvSpPr txBox="1"/>
          <p:nvPr userDrawn="1"/>
        </p:nvSpPr>
        <p:spPr>
          <a:xfrm>
            <a:off x="0" y="3048000"/>
            <a:ext cx="9144000" cy="1138773"/>
          </a:xfrm>
          <a:prstGeom prst="rect">
            <a:avLst/>
          </a:prstGeom>
          <a:noFill/>
        </p:spPr>
        <p:txBody>
          <a:bodyPr wrap="square" rtlCol="0">
            <a:spAutoFit/>
          </a:bodyPr>
          <a:lstStyle/>
          <a:p>
            <a:pPr algn="ctr"/>
            <a:r>
              <a:rPr lang="en-US" sz="2400" i="1" dirty="0">
                <a:solidFill>
                  <a:srgbClr val="156734"/>
                </a:solidFill>
              </a:rPr>
              <a:t>Africa Research in Sustainable Intensification for the Next Generation</a:t>
            </a:r>
          </a:p>
          <a:p>
            <a:pPr algn="ctr"/>
            <a:r>
              <a:rPr lang="en-US" sz="4400" dirty="0">
                <a:solidFill>
                  <a:srgbClr val="156734"/>
                </a:solidFill>
              </a:rPr>
              <a:t>africa-rising.net</a:t>
            </a:r>
            <a:endParaRPr lang="en-US" sz="4400" b="1" i="1" dirty="0">
              <a:solidFill>
                <a:srgbClr val="156734"/>
              </a:solidFill>
            </a:endParaRPr>
          </a:p>
        </p:txBody>
      </p:sp>
      <p:pic>
        <p:nvPicPr>
          <p:cNvPr id="13" name="Picture 12"/>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9939" y="0"/>
            <a:ext cx="9144000" cy="13489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4" name="TextBox 6"/>
          <p:cNvSpPr txBox="1">
            <a:spLocks noChangeArrowheads="1"/>
          </p:cNvSpPr>
          <p:nvPr userDrawn="1"/>
        </p:nvSpPr>
        <p:spPr bwMode="auto">
          <a:xfrm>
            <a:off x="1827345" y="6550968"/>
            <a:ext cx="6096000"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fontAlgn="auto" hangingPunct="1">
              <a:spcBef>
                <a:spcPts val="0"/>
              </a:spcBef>
              <a:spcAft>
                <a:spcPts val="0"/>
              </a:spcAft>
              <a:buClr>
                <a:srgbClr val="5F0500"/>
              </a:buClr>
              <a:defRPr/>
            </a:pPr>
            <a:r>
              <a:rPr lang="en-GB" sz="1000" kern="1200" dirty="0">
                <a:solidFill>
                  <a:schemeClr val="tx1"/>
                </a:solidFill>
                <a:effectLst/>
                <a:latin typeface="+mn-lt"/>
                <a:ea typeface="+mn-ea"/>
                <a:cs typeface="Arial" charset="0"/>
              </a:rPr>
              <a:t>This presentation is licensed for use under the Creative Commons Attribution 4.0 International Licence.</a:t>
            </a:r>
            <a:endParaRPr lang="en-US" sz="1000" dirty="0">
              <a:latin typeface="+mn-lt"/>
            </a:endParaRPr>
          </a:p>
        </p:txBody>
      </p:sp>
      <p:pic>
        <p:nvPicPr>
          <p:cNvPr id="16" name="Picture 15" descr="cc-by 88x31.png"/>
          <p:cNvPicPr/>
          <p:nvPr userDrawn="1"/>
        </p:nvPicPr>
        <p:blipFill>
          <a:blip r:embed="rId3" r:link="rId4" cstate="print">
            <a:extLst>
              <a:ext uri="{28A0092B-C50C-407E-A947-70E740481C1C}">
                <a14:useLocalDpi xmlns:a14="http://schemas.microsoft.com/office/drawing/2010/main" val="0"/>
              </a:ext>
            </a:extLst>
          </a:blip>
          <a:srcRect/>
          <a:stretch>
            <a:fillRect/>
          </a:stretch>
        </p:blipFill>
        <p:spPr bwMode="auto">
          <a:xfrm>
            <a:off x="1240605" y="6569511"/>
            <a:ext cx="586740" cy="207645"/>
          </a:xfrm>
          <a:prstGeom prst="rect">
            <a:avLst/>
          </a:prstGeom>
          <a:noFill/>
          <a:ln>
            <a:noFill/>
          </a:ln>
        </p:spPr>
      </p:pic>
      <p:pic>
        <p:nvPicPr>
          <p:cNvPr id="4" name="Picture 3">
            <a:extLst>
              <a:ext uri="{FF2B5EF4-FFF2-40B4-BE49-F238E27FC236}">
                <a16:creationId xmlns:a16="http://schemas.microsoft.com/office/drawing/2014/main" id="{52568BE7-139D-C44C-8B06-67E76EBF6360}"/>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1475961" y="5169237"/>
            <a:ext cx="6172200" cy="927335"/>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8.xml"/><Relationship Id="rId2" Type="http://schemas.openxmlformats.org/officeDocument/2006/relationships/slideLayout" Target="../slideLayouts/slideLayout7.xml"/><Relationship Id="rId1" Type="http://schemas.openxmlformats.org/officeDocument/2006/relationships/slideLayout" Target="../slideLayouts/slideLayout6.xml"/><Relationship Id="rId6" Type="http://schemas.openxmlformats.org/officeDocument/2006/relationships/theme" Target="../theme/theme2.xml"/><Relationship Id="rId5" Type="http://schemas.openxmlformats.org/officeDocument/2006/relationships/slideLayout" Target="../slideLayouts/slideLayout10.xml"/><Relationship Id="rId4"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bg1">
                <a:tint val="90000"/>
              </a:schemeClr>
            </a:gs>
            <a:gs pos="100000">
              <a:schemeClr val="bg1">
                <a:shade val="100000"/>
                <a:satMod val="115000"/>
              </a:schemeClr>
            </a:gs>
            <a:gs pos="100000">
              <a:schemeClr val="bg1">
                <a:shade val="70000"/>
                <a:satMod val="130000"/>
              </a:schemeClr>
            </a:gs>
          </a:gsLst>
          <a:path path="circle">
            <a:fillToRect l="20000" t="50000" r="100000" b="50000"/>
          </a:path>
          <a:tileRect/>
        </a:gradFill>
        <a:effectLst/>
      </p:bgPr>
    </p:bg>
    <p:spTree>
      <p:nvGrpSpPr>
        <p:cNvPr id="1" name=""/>
        <p:cNvGrpSpPr/>
        <p:nvPr/>
      </p:nvGrpSpPr>
      <p:grpSpPr>
        <a:xfrm>
          <a:off x="0" y="0"/>
          <a:ext cx="0" cy="0"/>
          <a:chOff x="0" y="0"/>
          <a:chExt cx="0" cy="0"/>
        </a:xfrm>
      </p:grpSpPr>
      <p:pic>
        <p:nvPicPr>
          <p:cNvPr id="3" name="Picture 2"/>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9939" y="0"/>
            <a:ext cx="9144000" cy="13489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 bg1="lt1" tx1="dk1" bg2="lt2" tx2="dk2" accent1="accent1" accent2="accent2" accent3="accent3" accent4="accent4" accent5="accent5" accent6="accent6" hlink="hlink" folHlink="folHlink"/>
  <p:sldLayoutIdLst>
    <p:sldLayoutId id="2147483661" r:id="rId1"/>
    <p:sldLayoutId id="2147483670" r:id="rId2"/>
    <p:sldLayoutId id="2147483667" r:id="rId3"/>
    <p:sldLayoutId id="2147483668" r:id="rId4"/>
    <p:sldLayoutId id="2147483673" r:id="rId5"/>
  </p:sldLayoutIdLst>
  <p:txStyles>
    <p:titleStyle>
      <a:lvl1pPr algn="l" defTabSz="914400" rtl="0" eaLnBrk="1" latinLnBrk="0" hangingPunct="1">
        <a:spcBef>
          <a:spcPct val="0"/>
        </a:spcBef>
        <a:buNone/>
        <a:defRPr sz="4600" kern="1200" cap="none" spc="-100" baseline="0">
          <a:ln>
            <a:noFill/>
          </a:ln>
          <a:solidFill>
            <a:schemeClr val="tx2"/>
          </a:solidFill>
          <a:effectLst/>
          <a:latin typeface="+mn-lt"/>
          <a:ea typeface="+mj-ea"/>
          <a:cs typeface="+mj-cs"/>
        </a:defRPr>
      </a:lvl1pPr>
    </p:titleStyle>
    <p:bodyStyle>
      <a:lvl1pPr marL="342900" indent="-228600" algn="l" defTabSz="914400" rtl="0" eaLnBrk="1" latinLnBrk="0" hangingPunct="1">
        <a:spcBef>
          <a:spcPct val="20000"/>
        </a:spcBef>
        <a:buClr>
          <a:srgbClr val="156734"/>
        </a:buClr>
        <a:buFont typeface="Wingdings" pitchFamily="2" charset="2"/>
        <a:buChar char="§"/>
        <a:defRPr sz="2200" kern="1200">
          <a:solidFill>
            <a:schemeClr val="tx1"/>
          </a:solidFill>
          <a:latin typeface="+mn-lt"/>
          <a:ea typeface="+mn-ea"/>
          <a:cs typeface="+mn-cs"/>
        </a:defRPr>
      </a:lvl1pPr>
      <a:lvl2pPr marL="640080" indent="-228600" algn="l" defTabSz="914400" rtl="0" eaLnBrk="1" latinLnBrk="0" hangingPunct="1">
        <a:spcBef>
          <a:spcPct val="20000"/>
        </a:spcBef>
        <a:buClr>
          <a:srgbClr val="156734"/>
        </a:buClr>
        <a:buFont typeface="Wingdings" pitchFamily="2" charset="2"/>
        <a:buChar char="§"/>
        <a:defRPr sz="2000" kern="1200">
          <a:solidFill>
            <a:schemeClr val="tx1"/>
          </a:solidFill>
          <a:latin typeface="+mn-lt"/>
          <a:ea typeface="+mn-ea"/>
          <a:cs typeface="+mn-cs"/>
        </a:defRPr>
      </a:lvl2pPr>
      <a:lvl3pPr marL="1005840" indent="-228600" algn="l" defTabSz="914400" rtl="0" eaLnBrk="1" latinLnBrk="0" hangingPunct="1">
        <a:spcBef>
          <a:spcPct val="20000"/>
        </a:spcBef>
        <a:buClr>
          <a:srgbClr val="156734"/>
        </a:buClr>
        <a:buFont typeface="Wingdings" pitchFamily="2" charset="2"/>
        <a:buChar char="§"/>
        <a:defRPr sz="1800" kern="1200">
          <a:solidFill>
            <a:schemeClr val="tx1"/>
          </a:solidFill>
          <a:latin typeface="+mn-lt"/>
          <a:ea typeface="+mn-ea"/>
          <a:cs typeface="+mn-cs"/>
        </a:defRPr>
      </a:lvl3pPr>
      <a:lvl4pPr marL="1280160" indent="-228600" algn="l" defTabSz="914400" rtl="0" eaLnBrk="1" latinLnBrk="0" hangingPunct="1">
        <a:spcBef>
          <a:spcPct val="20000"/>
        </a:spcBef>
        <a:buClr>
          <a:srgbClr val="156734"/>
        </a:buClr>
        <a:buFont typeface="Wingdings" pitchFamily="2" charset="2"/>
        <a:buChar char="§"/>
        <a:defRPr sz="1600" kern="1200">
          <a:solidFill>
            <a:schemeClr val="tx1"/>
          </a:solidFill>
          <a:latin typeface="+mn-lt"/>
          <a:ea typeface="+mn-ea"/>
          <a:cs typeface="+mn-cs"/>
        </a:defRPr>
      </a:lvl4pPr>
      <a:lvl5pPr marL="1554480" indent="-228600" algn="l" defTabSz="914400" rtl="0" eaLnBrk="1" latinLnBrk="0" hangingPunct="1">
        <a:spcBef>
          <a:spcPct val="20000"/>
        </a:spcBef>
        <a:buClr>
          <a:srgbClr val="156734"/>
        </a:buClr>
        <a:buFont typeface="Wingdings" pitchFamily="2" charset="2"/>
        <a:buChar char="§"/>
        <a:defRPr sz="1400" kern="1200" baseline="0">
          <a:solidFill>
            <a:schemeClr val="tx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dirty="0"/>
              <a:t>Insert picture</a:t>
            </a:r>
          </a:p>
        </p:txBody>
      </p:sp>
      <p:sp>
        <p:nvSpPr>
          <p:cNvPr id="3" name="Text Placeholder 2"/>
          <p:cNvSpPr>
            <a:spLocks noGrp="1"/>
          </p:cNvSpPr>
          <p:nvPr>
            <p:ph type="body" idx="1"/>
          </p:nvPr>
        </p:nvSpPr>
        <p:spPr>
          <a:xfrm>
            <a:off x="457200" y="1600201"/>
            <a:ext cx="5181600" cy="2971800"/>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736362905"/>
      </p:ext>
    </p:extLst>
  </p:cSld>
  <p:clrMap bg1="lt1" tx1="dk1" bg2="lt2" tx2="dk2" accent1="accent1" accent2="accent2" accent3="accent3" accent4="accent4" accent5="accent5" accent6="accent6" hlink="hlink" folHlink="folHlink"/>
  <p:sldLayoutIdLst>
    <p:sldLayoutId id="2147483675" r:id="rId1"/>
    <p:sldLayoutId id="2147483680" r:id="rId2"/>
    <p:sldLayoutId id="2147483676" r:id="rId3"/>
    <p:sldLayoutId id="2147483666" r:id="rId4"/>
    <p:sldLayoutId id="2147483679" r:id="rId5"/>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hyperlink" Target="https://doi.org/10.3390/agriculture10070306"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hyperlink" Target="https://doi.org/10.1016/j.esd.2020.10.012"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2"/>
          </p:nvPr>
        </p:nvSpPr>
        <p:spPr>
          <a:xfrm>
            <a:off x="533400" y="1295400"/>
            <a:ext cx="7772400" cy="838200"/>
          </a:xfrm>
        </p:spPr>
        <p:txBody>
          <a:bodyPr/>
          <a:lstStyle/>
          <a:p>
            <a:r>
              <a:rPr lang="en-US" sz="1200" b="1" dirty="0">
                <a:solidFill>
                  <a:srgbClr val="00B0F0"/>
                </a:solidFill>
                <a:latin typeface="+mn-lt"/>
              </a:rPr>
              <a:t>Sub-activity 1.1.1.5: </a:t>
            </a:r>
            <a:r>
              <a:rPr lang="en-US" sz="1200" b="1" dirty="0">
                <a:latin typeface="+mn-lt"/>
              </a:rPr>
              <a:t>Productivity and resilience benefits of </a:t>
            </a:r>
            <a:r>
              <a:rPr lang="en-US" sz="1200" b="1" dirty="0" err="1">
                <a:latin typeface="+mn-lt"/>
              </a:rPr>
              <a:t>Gliricidia</a:t>
            </a:r>
            <a:r>
              <a:rPr lang="en-US" sz="1200" b="1" dirty="0">
                <a:latin typeface="+mn-lt"/>
              </a:rPr>
              <a:t>-based cropping systems Targeted deliverables and status on achievements. Anthony </a:t>
            </a:r>
            <a:r>
              <a:rPr lang="en-US" sz="1200" b="1" dirty="0" err="1">
                <a:latin typeface="+mn-lt"/>
              </a:rPr>
              <a:t>Kimaro</a:t>
            </a:r>
            <a:endParaRPr lang="en-US" sz="1200" b="1" dirty="0">
              <a:latin typeface="+mn-lt"/>
            </a:endParaRPr>
          </a:p>
          <a:p>
            <a:endParaRPr lang="en-US" dirty="0"/>
          </a:p>
        </p:txBody>
      </p:sp>
      <p:graphicFrame>
        <p:nvGraphicFramePr>
          <p:cNvPr id="5" name="Table 4">
            <a:extLst>
              <a:ext uri="{FF2B5EF4-FFF2-40B4-BE49-F238E27FC236}">
                <a16:creationId xmlns:a16="http://schemas.microsoft.com/office/drawing/2014/main" id="{1B6E68BC-1AC0-4781-AC58-6FDDDBC23755}"/>
              </a:ext>
            </a:extLst>
          </p:cNvPr>
          <p:cNvGraphicFramePr>
            <a:graphicFrameLocks noGrp="1"/>
          </p:cNvGraphicFramePr>
          <p:nvPr>
            <p:extLst>
              <p:ext uri="{D42A27DB-BD31-4B8C-83A1-F6EECF244321}">
                <p14:modId xmlns:p14="http://schemas.microsoft.com/office/powerpoint/2010/main" val="1144217534"/>
              </p:ext>
            </p:extLst>
          </p:nvPr>
        </p:nvGraphicFramePr>
        <p:xfrm>
          <a:off x="645415" y="1828800"/>
          <a:ext cx="7965185" cy="4606937"/>
        </p:xfrm>
        <a:graphic>
          <a:graphicData uri="http://schemas.openxmlformats.org/drawingml/2006/table">
            <a:tbl>
              <a:tblPr firstRow="1" firstCol="1" bandRow="1"/>
              <a:tblGrid>
                <a:gridCol w="1975174">
                  <a:extLst>
                    <a:ext uri="{9D8B030D-6E8A-4147-A177-3AD203B41FA5}">
                      <a16:colId xmlns:a16="http://schemas.microsoft.com/office/drawing/2014/main" val="4182645312"/>
                    </a:ext>
                  </a:extLst>
                </a:gridCol>
                <a:gridCol w="2524982">
                  <a:extLst>
                    <a:ext uri="{9D8B030D-6E8A-4147-A177-3AD203B41FA5}">
                      <a16:colId xmlns:a16="http://schemas.microsoft.com/office/drawing/2014/main" val="2339597442"/>
                    </a:ext>
                  </a:extLst>
                </a:gridCol>
                <a:gridCol w="3465029">
                  <a:extLst>
                    <a:ext uri="{9D8B030D-6E8A-4147-A177-3AD203B41FA5}">
                      <a16:colId xmlns:a16="http://schemas.microsoft.com/office/drawing/2014/main" val="3495791748"/>
                    </a:ext>
                  </a:extLst>
                </a:gridCol>
              </a:tblGrid>
              <a:tr h="512773">
                <a:tc>
                  <a:txBody>
                    <a:bodyPr/>
                    <a:lstStyle/>
                    <a:p>
                      <a:pPr>
                        <a:lnSpc>
                          <a:spcPct val="107000"/>
                        </a:lnSpc>
                        <a:spcAft>
                          <a:spcPts val="800"/>
                        </a:spcAft>
                      </a:pPr>
                      <a:r>
                        <a:rPr lang="en-GB" sz="1100" b="1" dirty="0">
                          <a:effectLst/>
                          <a:latin typeface="Calibri" panose="020F0502020204030204" pitchFamily="34" charset="0"/>
                          <a:ea typeface="Calibri" panose="020F0502020204030204" pitchFamily="34" charset="0"/>
                          <a:cs typeface="Times New Roman" panose="02020603050405020304" pitchFamily="18" charset="0"/>
                        </a:rPr>
                        <a:t>Deliverables</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70612" marR="706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GB" sz="1100" b="1">
                          <a:effectLst/>
                          <a:latin typeface="Calibri" panose="020F0502020204030204" pitchFamily="34" charset="0"/>
                          <a:ea typeface="Calibri" panose="020F0502020204030204" pitchFamily="34" charset="0"/>
                          <a:cs typeface="Times New Roman" panose="02020603050405020304" pitchFamily="18" charset="0"/>
                        </a:rPr>
                        <a:t>Status (March 2021) </a:t>
                      </a:r>
                      <a:r>
                        <a:rPr lang="en-GB" sz="1100" b="1">
                          <a:solidFill>
                            <a:srgbClr val="0070C0"/>
                          </a:solidFill>
                          <a:effectLst/>
                          <a:latin typeface="Calibri" panose="020F0502020204030204" pitchFamily="34" charset="0"/>
                          <a:ea typeface="Calibri" panose="020F0502020204030204" pitchFamily="34" charset="0"/>
                          <a:cs typeface="Times New Roman" panose="02020603050405020304" pitchFamily="18" charset="0"/>
                        </a:rPr>
                        <a:t>Or the latest presented on the earlier status dates.</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70612" marR="706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GB" sz="1100" b="1" dirty="0">
                          <a:effectLst/>
                          <a:latin typeface="Calibri" panose="020F0502020204030204" pitchFamily="34" charset="0"/>
                          <a:ea typeface="Calibri" panose="020F0502020204030204" pitchFamily="34" charset="0"/>
                          <a:cs typeface="Times New Roman" panose="02020603050405020304" pitchFamily="18" charset="0"/>
                        </a:rPr>
                        <a:t>Status (August 2021)</a:t>
                      </a:r>
                      <a:r>
                        <a:rPr lang="en-GB" sz="1100" b="1" dirty="0">
                          <a:solidFill>
                            <a:srgbClr val="0070C0"/>
                          </a:solidFill>
                          <a:effectLst/>
                          <a:latin typeface="Calibri" panose="020F0502020204030204" pitchFamily="34" charset="0"/>
                          <a:ea typeface="Calibri" panose="020F0502020204030204" pitchFamily="34" charset="0"/>
                          <a:cs typeface="Times New Roman" panose="02020603050405020304" pitchFamily="18" charset="0"/>
                        </a:rPr>
                        <a:t> &amp; means of verification where applicable</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091684592"/>
                  </a:ext>
                </a:extLst>
              </a:tr>
              <a:tr h="339296">
                <a:tc>
                  <a:txBody>
                    <a:bodyPr/>
                    <a:lstStyle/>
                    <a:p>
                      <a:pPr>
                        <a:lnSpc>
                          <a:spcPct val="107000"/>
                        </a:lnSpc>
                        <a:spcBef>
                          <a:spcPts val="0"/>
                        </a:spcBef>
                        <a:spcAft>
                          <a:spcPts val="0"/>
                        </a:spcAft>
                      </a:pPr>
                      <a:r>
                        <a:rPr lang="en-GB" sz="1100" dirty="0">
                          <a:effectLst/>
                          <a:latin typeface="Calibri" panose="020F0502020204030204" pitchFamily="34" charset="0"/>
                          <a:ea typeface="Calibri" panose="020F0502020204030204" pitchFamily="34" charset="0"/>
                          <a:cs typeface="Times New Roman" panose="02020603050405020304" pitchFamily="18" charset="0"/>
                        </a:rPr>
                        <a:t>Data and manuscript on the nutritional interactions and resource use efficiency (fertilizer and rainwater) in G. sepium intercropping </a:t>
                      </a:r>
                    </a:p>
                  </a:txBody>
                  <a:tcPr marL="70612" marR="706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71450" indent="-171450">
                        <a:lnSpc>
                          <a:spcPct val="107000"/>
                        </a:lnSpc>
                        <a:spcBef>
                          <a:spcPts val="0"/>
                        </a:spcBef>
                        <a:spcAft>
                          <a:spcPts val="0"/>
                        </a:spcAft>
                        <a:buFont typeface="Arial" panose="020B0604020202020204" pitchFamily="34" charset="0"/>
                        <a:buChar char="•"/>
                      </a:pPr>
                      <a:r>
                        <a:rPr lang="en-GB" sz="1100" dirty="0">
                          <a:effectLst/>
                          <a:latin typeface="Calibri" panose="020F0502020204030204" pitchFamily="34" charset="0"/>
                          <a:ea typeface="Calibri" panose="020F0502020204030204" pitchFamily="34" charset="0"/>
                          <a:cs typeface="Times New Roman" panose="02020603050405020304" pitchFamily="18" charset="0"/>
                        </a:rPr>
                        <a:t>Data processing is completed and the files with raw data have been shared to Daniel for uploading on </a:t>
                      </a:r>
                      <a:r>
                        <a:rPr lang="en-GB" sz="1100" dirty="0" err="1">
                          <a:effectLst/>
                          <a:latin typeface="Calibri" panose="020F0502020204030204" pitchFamily="34" charset="0"/>
                          <a:ea typeface="Calibri" panose="020F0502020204030204" pitchFamily="34" charset="0"/>
                          <a:cs typeface="Times New Roman" panose="02020603050405020304" pitchFamily="18" charset="0"/>
                        </a:rPr>
                        <a:t>Dataverse</a:t>
                      </a:r>
                      <a:r>
                        <a:rPr lang="en-GB" sz="1100" dirty="0">
                          <a:effectLst/>
                          <a:latin typeface="Calibri" panose="020F0502020204030204" pitchFamily="34" charset="0"/>
                          <a:ea typeface="Calibri" panose="020F0502020204030204" pitchFamily="34" charset="0"/>
                          <a:cs typeface="Times New Roman" panose="02020603050405020304" pitchFamily="18" charset="0"/>
                        </a:rPr>
                        <a:t>.</a:t>
                      </a:r>
                    </a:p>
                    <a:p>
                      <a:pPr marL="171450" marR="0" lvl="0" indent="-171450" algn="l" defTabSz="914400" rtl="0" eaLnBrk="1" fontAlgn="auto" latinLnBrk="0" hangingPunct="1">
                        <a:lnSpc>
                          <a:spcPct val="107000"/>
                        </a:lnSpc>
                        <a:spcBef>
                          <a:spcPts val="0"/>
                        </a:spcBef>
                        <a:spcAft>
                          <a:spcPts val="0"/>
                        </a:spcAft>
                        <a:buClrTx/>
                        <a:buSzTx/>
                        <a:buFont typeface="Arial" panose="020B0604020202020204" pitchFamily="34" charset="0"/>
                        <a:buChar char="•"/>
                        <a:tabLst/>
                        <a:defRPr/>
                      </a:pPr>
                      <a:r>
                        <a:rPr lang="en-GB" sz="1100" dirty="0">
                          <a:effectLst/>
                          <a:latin typeface="Calibri" panose="020F0502020204030204" pitchFamily="34" charset="0"/>
                          <a:ea typeface="Calibri" panose="020F0502020204030204" pitchFamily="34" charset="0"/>
                          <a:cs typeface="Times New Roman" panose="02020603050405020304" pitchFamily="18" charset="0"/>
                        </a:rPr>
                        <a:t>Published a manuscript on drought resistance of maize (</a:t>
                      </a:r>
                      <a:r>
                        <a:rPr lang="en-GB" sz="1100" dirty="0">
                          <a:effectLst/>
                          <a:latin typeface="Calibri" panose="020F0502020204030204" pitchFamily="34" charset="0"/>
                          <a:ea typeface="Calibri" panose="020F0502020204030204" pitchFamily="34" charset="0"/>
                          <a:cs typeface="Times New Roman" panose="02020603050405020304" pitchFamily="18" charset="0"/>
                          <a:hlinkClick r:id="rId2"/>
                        </a:rPr>
                        <a:t>Renwick et al. 2020</a:t>
                      </a:r>
                      <a:r>
                        <a:rPr lang="en-GB" sz="1100" dirty="0">
                          <a:effectLst/>
                          <a:latin typeface="Calibri" panose="020F0502020204030204" pitchFamily="34" charset="0"/>
                          <a:ea typeface="Calibri" panose="020F0502020204030204" pitchFamily="34" charset="0"/>
                          <a:cs typeface="Times New Roman" panose="02020603050405020304" pitchFamily="18" charset="0"/>
                        </a:rPr>
                        <a:t>. Front. Sustain. Food Syst.) </a:t>
                      </a:r>
                      <a:endParaRPr lang="en-US" sz="1100" dirty="0">
                        <a:solidFill>
                          <a:srgbClr val="0070C0"/>
                        </a:solidFill>
                        <a:effectLst/>
                        <a:latin typeface="Calibri" panose="020F0502020204030204" pitchFamily="34" charset="0"/>
                        <a:ea typeface="Calibri" panose="020F0502020204030204" pitchFamily="34" charset="0"/>
                        <a:cs typeface="Times New Roman" panose="02020603050405020304" pitchFamily="18" charset="0"/>
                      </a:endParaRPr>
                    </a:p>
                  </a:txBody>
                  <a:tcPr marL="70612" marR="706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Bef>
                          <a:spcPts val="0"/>
                        </a:spcBef>
                        <a:spcAft>
                          <a:spcPts val="0"/>
                        </a:spcAft>
                      </a:pPr>
                      <a:endParaRPr lang="en-US" sz="11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Bef>
                          <a:spcPts val="0"/>
                        </a:spcBef>
                        <a:spcAft>
                          <a:spcPts val="0"/>
                        </a:spcAft>
                      </a:pPr>
                      <a:endParaRPr lang="en-US" sz="11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p>
                      <a:pPr marL="171450" indent="-171450">
                        <a:lnSpc>
                          <a:spcPct val="107000"/>
                        </a:lnSpc>
                        <a:spcBef>
                          <a:spcPts val="0"/>
                        </a:spcBef>
                        <a:spcAft>
                          <a:spcPts val="0"/>
                        </a:spcAft>
                        <a:buFont typeface="Arial" panose="020B0604020202020204" pitchFamily="34" charset="0"/>
                        <a:buChar char="•"/>
                      </a:pPr>
                      <a:r>
                        <a:rPr lang="en-US" sz="11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The second manuscript on plant nutrition and resource use efficiency is under development for submission by April 2022</a:t>
                      </a:r>
                    </a:p>
                    <a:p>
                      <a:pPr>
                        <a:lnSpc>
                          <a:spcPct val="107000"/>
                        </a:lnSpc>
                        <a:spcBef>
                          <a:spcPts val="0"/>
                        </a:spcBef>
                        <a:spcAft>
                          <a:spcPts val="0"/>
                        </a:spcAft>
                      </a:pPr>
                      <a:endParaRPr lang="en-GB" sz="11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321573801"/>
                  </a:ext>
                </a:extLst>
              </a:tr>
              <a:tr h="512773">
                <a:tc>
                  <a:txBody>
                    <a:bodyPr/>
                    <a:lstStyle/>
                    <a:p>
                      <a:pPr>
                        <a:lnSpc>
                          <a:spcPct val="107000"/>
                        </a:lnSpc>
                        <a:spcBef>
                          <a:spcPts val="0"/>
                        </a:spcBef>
                        <a:spcAft>
                          <a:spcPts val="0"/>
                        </a:spcAft>
                      </a:pPr>
                      <a:r>
                        <a:rPr lang="en-GB" sz="1100" dirty="0">
                          <a:effectLst/>
                          <a:latin typeface="Calibri" panose="020F0502020204030204" pitchFamily="34" charset="0"/>
                          <a:ea typeface="Calibri" panose="020F0502020204030204" pitchFamily="34" charset="0"/>
                          <a:cs typeface="Times New Roman" panose="02020603050405020304" pitchFamily="18" charset="0"/>
                        </a:rPr>
                        <a:t>Data on </a:t>
                      </a:r>
                      <a:r>
                        <a:rPr lang="en-GB" sz="1100" i="1" dirty="0">
                          <a:effectLst/>
                          <a:latin typeface="Calibri" panose="020F0502020204030204" pitchFamily="34" charset="0"/>
                          <a:ea typeface="Calibri" panose="020F0502020204030204" pitchFamily="34" charset="0"/>
                          <a:cs typeface="Times New Roman" panose="02020603050405020304" pitchFamily="18" charset="0"/>
                        </a:rPr>
                        <a:t>G. sepium </a:t>
                      </a:r>
                      <a:r>
                        <a:rPr lang="en-GB" sz="1100" dirty="0">
                          <a:effectLst/>
                          <a:latin typeface="Calibri" panose="020F0502020204030204" pitchFamily="34" charset="0"/>
                          <a:ea typeface="Calibri" panose="020F0502020204030204" pitchFamily="34" charset="0"/>
                          <a:cs typeface="Times New Roman" panose="02020603050405020304" pitchFamily="18" charset="0"/>
                        </a:rPr>
                        <a:t>intercropping impact on economics, gender, food security, and nutrition generated</a:t>
                      </a:r>
                    </a:p>
                  </a:txBody>
                  <a:tcPr marL="70612" marR="706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71450" indent="-171450">
                        <a:lnSpc>
                          <a:spcPct val="107000"/>
                        </a:lnSpc>
                        <a:spcBef>
                          <a:spcPts val="0"/>
                        </a:spcBef>
                        <a:spcAft>
                          <a:spcPts val="0"/>
                        </a:spcAft>
                        <a:buFont typeface="Arial" panose="020B0604020202020204" pitchFamily="34" charset="0"/>
                        <a:buChar char="•"/>
                      </a:pPr>
                      <a:r>
                        <a:rPr lang="en-GB" sz="1100" dirty="0">
                          <a:effectLst/>
                          <a:latin typeface="Calibri" panose="020F0502020204030204" pitchFamily="34" charset="0"/>
                          <a:ea typeface="Calibri" panose="020F0502020204030204" pitchFamily="34" charset="0"/>
                          <a:cs typeface="Times New Roman" panose="02020603050405020304" pitchFamily="18" charset="0"/>
                        </a:rPr>
                        <a:t>Plot level economic data collection is complete. </a:t>
                      </a:r>
                    </a:p>
                    <a:p>
                      <a:pPr marL="171450" indent="-171450">
                        <a:lnSpc>
                          <a:spcPct val="107000"/>
                        </a:lnSpc>
                        <a:spcBef>
                          <a:spcPts val="0"/>
                        </a:spcBef>
                        <a:spcAft>
                          <a:spcPts val="0"/>
                        </a:spcAft>
                        <a:buFont typeface="Arial" panose="020B0604020202020204" pitchFamily="34" charset="0"/>
                        <a:buChar char="•"/>
                      </a:pPr>
                      <a:r>
                        <a:rPr lang="en-GB" sz="1100" dirty="0">
                          <a:effectLst/>
                          <a:latin typeface="Calibri" panose="020F0502020204030204" pitchFamily="34" charset="0"/>
                          <a:ea typeface="Calibri" panose="020F0502020204030204" pitchFamily="34" charset="0"/>
                          <a:cs typeface="Times New Roman" panose="02020603050405020304" pitchFamily="18" charset="0"/>
                        </a:rPr>
                        <a:t>Data files are processed into the right format for  archiving. </a:t>
                      </a:r>
                    </a:p>
                    <a:p>
                      <a:pPr marL="171450" indent="-171450">
                        <a:lnSpc>
                          <a:spcPct val="107000"/>
                        </a:lnSpc>
                        <a:spcBef>
                          <a:spcPts val="0"/>
                        </a:spcBef>
                        <a:spcAft>
                          <a:spcPts val="0"/>
                        </a:spcAft>
                        <a:buFont typeface="Arial" panose="020B0604020202020204" pitchFamily="34" charset="0"/>
                        <a:buChar char="•"/>
                      </a:pPr>
                      <a:r>
                        <a:rPr lang="en-GB" sz="1100" dirty="0">
                          <a:effectLst/>
                          <a:latin typeface="Calibri" panose="020F0502020204030204" pitchFamily="34" charset="0"/>
                          <a:ea typeface="Calibri" panose="020F0502020204030204" pitchFamily="34" charset="0"/>
                          <a:cs typeface="Times New Roman" panose="02020603050405020304" pitchFamily="18" charset="0"/>
                        </a:rPr>
                        <a:t>Part of the data has been used to develop the manuscript on profitability of </a:t>
                      </a:r>
                      <a:r>
                        <a:rPr lang="en-GB" sz="1100" i="1" dirty="0">
                          <a:effectLst/>
                          <a:latin typeface="Calibri" panose="020F0502020204030204" pitchFamily="34" charset="0"/>
                          <a:ea typeface="Calibri" panose="020F0502020204030204" pitchFamily="34" charset="0"/>
                          <a:cs typeface="Times New Roman" panose="02020603050405020304" pitchFamily="18" charset="0"/>
                        </a:rPr>
                        <a:t>G. sepium </a:t>
                      </a:r>
                      <a:r>
                        <a:rPr lang="en-GB" sz="1100" dirty="0">
                          <a:effectLst/>
                          <a:latin typeface="Calibri" panose="020F0502020204030204" pitchFamily="34" charset="0"/>
                          <a:ea typeface="Calibri" panose="020F0502020204030204" pitchFamily="34" charset="0"/>
                          <a:cs typeface="Times New Roman" panose="02020603050405020304" pitchFamily="18" charset="0"/>
                        </a:rPr>
                        <a:t>intercropping </a:t>
                      </a:r>
                    </a:p>
                  </a:txBody>
                  <a:tcPr marL="70612" marR="706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71450" indent="-171450">
                        <a:lnSpc>
                          <a:spcPct val="107000"/>
                        </a:lnSpc>
                        <a:spcBef>
                          <a:spcPts val="0"/>
                        </a:spcBef>
                        <a:spcAft>
                          <a:spcPts val="0"/>
                        </a:spcAft>
                        <a:buFont typeface="Arial" panose="020B0604020202020204" pitchFamily="34" charset="0"/>
                        <a:buChar char="•"/>
                      </a:pPr>
                      <a:r>
                        <a:rPr lang="en-GB" sz="11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Data files are available for archiving by 30</a:t>
                      </a:r>
                      <a:r>
                        <a:rPr lang="en-GB" sz="1100" baseline="300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th</a:t>
                      </a:r>
                      <a:r>
                        <a:rPr lang="en-GB" sz="11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September, 2021</a:t>
                      </a:r>
                    </a:p>
                    <a:p>
                      <a:pPr>
                        <a:lnSpc>
                          <a:spcPct val="107000"/>
                        </a:lnSpc>
                        <a:spcBef>
                          <a:spcPts val="0"/>
                        </a:spcBef>
                        <a:spcAft>
                          <a:spcPts val="0"/>
                        </a:spcAft>
                      </a:pPr>
                      <a:endParaRPr lang="en-GB" sz="11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401719874"/>
                  </a:ext>
                </a:extLst>
              </a:tr>
              <a:tr h="339296">
                <a:tc>
                  <a:txBody>
                    <a:bodyPr/>
                    <a:lstStyle/>
                    <a:p>
                      <a:pPr>
                        <a:lnSpc>
                          <a:spcPct val="107000"/>
                        </a:lnSpc>
                        <a:spcBef>
                          <a:spcPts val="0"/>
                        </a:spcBef>
                        <a:spcAft>
                          <a:spcPts val="0"/>
                        </a:spcAft>
                      </a:pPr>
                      <a:r>
                        <a:rPr lang="en-GB" sz="1100" dirty="0">
                          <a:effectLst/>
                          <a:latin typeface="Calibri" panose="020F0502020204030204" pitchFamily="34" charset="0"/>
                          <a:ea typeface="Calibri" panose="020F0502020204030204" pitchFamily="34" charset="0"/>
                          <a:cs typeface="Times New Roman" panose="02020603050405020304" pitchFamily="18" charset="0"/>
                        </a:rPr>
                        <a:t>Data and manuscript on profitability of Gliricidia intercropping experiment at </a:t>
                      </a:r>
                      <a:r>
                        <a:rPr lang="en-GB" sz="1100" dirty="0" err="1">
                          <a:effectLst/>
                          <a:latin typeface="Calibri" panose="020F0502020204030204" pitchFamily="34" charset="0"/>
                          <a:ea typeface="Calibri" panose="020F0502020204030204" pitchFamily="34" charset="0"/>
                          <a:cs typeface="Times New Roman" panose="02020603050405020304" pitchFamily="18" charset="0"/>
                        </a:rPr>
                        <a:t>Manyusi</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70612" marR="706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Bef>
                          <a:spcPts val="0"/>
                        </a:spcBef>
                        <a:spcAft>
                          <a:spcPts val="0"/>
                        </a:spcAft>
                      </a:pPr>
                      <a:r>
                        <a:rPr lang="en-GB" sz="1100" dirty="0">
                          <a:effectLst/>
                          <a:latin typeface="Calibri" panose="020F0502020204030204" pitchFamily="34" charset="0"/>
                          <a:ea typeface="Calibri" panose="020F0502020204030204" pitchFamily="34" charset="0"/>
                          <a:cs typeface="Times New Roman" panose="02020603050405020304" pitchFamily="18" charset="0"/>
                        </a:rPr>
                        <a:t>Data is being analysed by the PhD student and a draft manuscript will be ready by September 2020.</a:t>
                      </a:r>
                    </a:p>
                  </a:txBody>
                  <a:tcPr marL="70612" marR="706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71450" indent="-171450">
                        <a:lnSpc>
                          <a:spcPct val="107000"/>
                        </a:lnSpc>
                        <a:spcBef>
                          <a:spcPts val="0"/>
                        </a:spcBef>
                        <a:spcAft>
                          <a:spcPts val="0"/>
                        </a:spcAft>
                        <a:buFont typeface="Arial" panose="020B0604020202020204" pitchFamily="34" charset="0"/>
                        <a:buChar char="•"/>
                      </a:pPr>
                      <a:r>
                        <a:rPr lang="en-GB" sz="1100" dirty="0">
                          <a:effectLst/>
                          <a:latin typeface="Calibri" panose="020F0502020204030204" pitchFamily="34" charset="0"/>
                          <a:ea typeface="Calibri" panose="020F0502020204030204" pitchFamily="34" charset="0"/>
                          <a:cs typeface="Times New Roman" panose="02020603050405020304" pitchFamily="18" charset="0"/>
                        </a:rPr>
                        <a:t>Data analysis is complete and files have been shared to Daniel for Archiving. </a:t>
                      </a:r>
                    </a:p>
                    <a:p>
                      <a:pPr marL="171450" indent="-171450">
                        <a:lnSpc>
                          <a:spcPct val="107000"/>
                        </a:lnSpc>
                        <a:spcBef>
                          <a:spcPts val="0"/>
                        </a:spcBef>
                        <a:spcAft>
                          <a:spcPts val="0"/>
                        </a:spcAft>
                        <a:buFont typeface="Arial" panose="020B0604020202020204" pitchFamily="34" charset="0"/>
                        <a:buChar char="•"/>
                      </a:pPr>
                      <a:r>
                        <a:rPr lang="en-GB" sz="1100" dirty="0">
                          <a:effectLst/>
                          <a:latin typeface="Calibri" panose="020F0502020204030204" pitchFamily="34" charset="0"/>
                          <a:ea typeface="Calibri" panose="020F0502020204030204" pitchFamily="34" charset="0"/>
                          <a:cs typeface="Times New Roman" panose="02020603050405020304" pitchFamily="18" charset="0"/>
                        </a:rPr>
                        <a:t>Manuscript to be submitted by 30</a:t>
                      </a:r>
                      <a:r>
                        <a:rPr lang="en-GB" sz="1100" baseline="30000" dirty="0">
                          <a:effectLst/>
                          <a:latin typeface="Calibri" panose="020F0502020204030204" pitchFamily="34" charset="0"/>
                          <a:ea typeface="Calibri" panose="020F0502020204030204" pitchFamily="34" charset="0"/>
                          <a:cs typeface="Times New Roman" panose="02020603050405020304" pitchFamily="18" charset="0"/>
                        </a:rPr>
                        <a:t>th</a:t>
                      </a:r>
                      <a:r>
                        <a:rPr lang="en-GB" sz="1100" dirty="0">
                          <a:effectLst/>
                          <a:latin typeface="Calibri" panose="020F0502020204030204" pitchFamily="34" charset="0"/>
                          <a:ea typeface="Calibri" panose="020F0502020204030204" pitchFamily="34" charset="0"/>
                          <a:cs typeface="Times New Roman" panose="02020603050405020304" pitchFamily="18" charset="0"/>
                        </a:rPr>
                        <a:t> September, 2021</a:t>
                      </a: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154061567"/>
                  </a:ext>
                </a:extLst>
              </a:tr>
              <a:tr h="512773">
                <a:tc>
                  <a:txBody>
                    <a:bodyPr/>
                    <a:lstStyle/>
                    <a:p>
                      <a:pPr>
                        <a:lnSpc>
                          <a:spcPct val="107000"/>
                        </a:lnSpc>
                        <a:spcBef>
                          <a:spcPts val="0"/>
                        </a:spcBef>
                        <a:spcAft>
                          <a:spcPts val="0"/>
                        </a:spcAft>
                      </a:pPr>
                      <a:r>
                        <a:rPr lang="en-GB" sz="1100" dirty="0">
                          <a:effectLst/>
                          <a:latin typeface="Calibri" panose="020F0502020204030204" pitchFamily="34" charset="0"/>
                          <a:ea typeface="Calibri" panose="020F0502020204030204" pitchFamily="34" charset="0"/>
                          <a:cs typeface="Times New Roman" panose="02020603050405020304" pitchFamily="18" charset="0"/>
                        </a:rPr>
                        <a:t>Data on the adoption process and impacts of agroforestry technologies within and outside Africa RISING sites made available</a:t>
                      </a:r>
                    </a:p>
                  </a:txBody>
                  <a:tcPr marL="70612" marR="706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71450" indent="-171450">
                        <a:lnSpc>
                          <a:spcPct val="107000"/>
                        </a:lnSpc>
                        <a:spcBef>
                          <a:spcPts val="0"/>
                        </a:spcBef>
                        <a:spcAft>
                          <a:spcPts val="0"/>
                        </a:spcAft>
                        <a:buFont typeface="Arial" panose="020B0604020202020204" pitchFamily="34" charset="0"/>
                        <a:buChar char="•"/>
                      </a:pPr>
                      <a:r>
                        <a:rPr lang="en-GB" sz="1100" dirty="0">
                          <a:effectLst/>
                          <a:latin typeface="Calibri" panose="020F0502020204030204" pitchFamily="34" charset="0"/>
                          <a:ea typeface="Calibri" panose="020F0502020204030204" pitchFamily="34" charset="0"/>
                          <a:cs typeface="Times New Roman" panose="02020603050405020304" pitchFamily="18" charset="0"/>
                        </a:rPr>
                        <a:t>Processing of the adoption data is completed. Analysis of the data is in progress.</a:t>
                      </a:r>
                    </a:p>
                    <a:p>
                      <a:pPr marL="171450" indent="-171450">
                        <a:lnSpc>
                          <a:spcPct val="107000"/>
                        </a:lnSpc>
                        <a:spcBef>
                          <a:spcPts val="0"/>
                        </a:spcBef>
                        <a:spcAft>
                          <a:spcPts val="0"/>
                        </a:spcAft>
                        <a:buFont typeface="Arial" panose="020B0604020202020204" pitchFamily="34" charset="0"/>
                        <a:buChar char="•"/>
                      </a:pPr>
                      <a:r>
                        <a:rPr lang="en-GB" sz="1100" dirty="0">
                          <a:effectLst/>
                          <a:latin typeface="Calibri" panose="020F0502020204030204" pitchFamily="34" charset="0"/>
                          <a:ea typeface="Calibri" panose="020F0502020204030204" pitchFamily="34" charset="0"/>
                          <a:cs typeface="Times New Roman" panose="02020603050405020304" pitchFamily="18" charset="0"/>
                        </a:rPr>
                        <a:t>Published a paper on predicting Agroforestry adoption using the ADOPT model (</a:t>
                      </a:r>
                      <a:r>
                        <a:rPr lang="en-GB" sz="1100" dirty="0">
                          <a:effectLst/>
                          <a:latin typeface="Calibri" panose="020F0502020204030204" pitchFamily="34" charset="0"/>
                          <a:ea typeface="Calibri" panose="020F0502020204030204" pitchFamily="34" charset="0"/>
                          <a:cs typeface="Times New Roman" panose="02020603050405020304" pitchFamily="18" charset="0"/>
                          <a:hlinkClick r:id="rId2"/>
                        </a:rPr>
                        <a:t>Swamila et al. 2020</a:t>
                      </a:r>
                      <a:r>
                        <a:rPr lang="en-GB" sz="1100" dirty="0">
                          <a:effectLst/>
                          <a:latin typeface="Calibri" panose="020F0502020204030204" pitchFamily="34" charset="0"/>
                          <a:ea typeface="Calibri" panose="020F0502020204030204" pitchFamily="34" charset="0"/>
                          <a:cs typeface="Times New Roman" panose="02020603050405020304" pitchFamily="18" charset="0"/>
                        </a:rPr>
                        <a:t>) </a:t>
                      </a:r>
                    </a:p>
                  </a:txBody>
                  <a:tcPr marL="70612" marR="706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71450" indent="-171450">
                        <a:lnSpc>
                          <a:spcPct val="107000"/>
                        </a:lnSpc>
                        <a:spcBef>
                          <a:spcPts val="0"/>
                        </a:spcBef>
                        <a:spcAft>
                          <a:spcPts val="0"/>
                        </a:spcAft>
                        <a:buFont typeface="Arial" panose="020B0604020202020204" pitchFamily="34" charset="0"/>
                        <a:buChar char="•"/>
                      </a:pPr>
                      <a:r>
                        <a:rPr lang="en-GB" sz="11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Data files being finalized for archiving by 30</a:t>
                      </a:r>
                      <a:r>
                        <a:rPr lang="en-GB" sz="1100" baseline="300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th</a:t>
                      </a:r>
                      <a:r>
                        <a:rPr lang="en-GB" sz="11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Sept. </a:t>
                      </a:r>
                    </a:p>
                    <a:p>
                      <a:pPr marL="171450" indent="-171450">
                        <a:lnSpc>
                          <a:spcPct val="107000"/>
                        </a:lnSpc>
                        <a:spcBef>
                          <a:spcPts val="0"/>
                        </a:spcBef>
                        <a:spcAft>
                          <a:spcPts val="0"/>
                        </a:spcAft>
                        <a:buFont typeface="Arial" panose="020B0604020202020204" pitchFamily="34" charset="0"/>
                        <a:buChar char="•"/>
                      </a:pPr>
                      <a:r>
                        <a:rPr lang="en-GB" sz="11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A follow up working paper on agroforestry adoption is under preparation for submission by April 2022</a:t>
                      </a: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273284615"/>
                  </a:ext>
                </a:extLst>
              </a:tr>
            </a:tbl>
          </a:graphicData>
        </a:graphic>
      </p:graphicFrame>
    </p:spTree>
    <p:extLst>
      <p:ext uri="{BB962C8B-B14F-4D97-AF65-F5344CB8AC3E}">
        <p14:creationId xmlns:p14="http://schemas.microsoft.com/office/powerpoint/2010/main" val="63109948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2"/>
          </p:nvPr>
        </p:nvSpPr>
        <p:spPr>
          <a:xfrm>
            <a:off x="533400" y="1295400"/>
            <a:ext cx="7772400" cy="838200"/>
          </a:xfrm>
        </p:spPr>
        <p:txBody>
          <a:bodyPr/>
          <a:lstStyle/>
          <a:p>
            <a:r>
              <a:rPr lang="en-US" sz="1200" b="1" dirty="0">
                <a:solidFill>
                  <a:srgbClr val="00B0F0"/>
                </a:solidFill>
                <a:latin typeface="+mn-lt"/>
              </a:rPr>
              <a:t>Sub-activity 1.1.1.5: </a:t>
            </a:r>
            <a:r>
              <a:rPr lang="en-US" sz="1200" b="1" dirty="0">
                <a:latin typeface="+mn-lt"/>
              </a:rPr>
              <a:t>Productivity and resilience benefits of </a:t>
            </a:r>
            <a:r>
              <a:rPr lang="en-US" sz="1200" b="1" dirty="0" err="1">
                <a:latin typeface="+mn-lt"/>
              </a:rPr>
              <a:t>Gliricidia</a:t>
            </a:r>
            <a:r>
              <a:rPr lang="en-US" sz="1200" b="1" dirty="0">
                <a:latin typeface="+mn-lt"/>
              </a:rPr>
              <a:t>-based cropping systems Targeted deliverables and status on achievements. Anthony </a:t>
            </a:r>
            <a:r>
              <a:rPr lang="en-US" sz="1200" b="1" dirty="0" err="1">
                <a:latin typeface="+mn-lt"/>
              </a:rPr>
              <a:t>Kimaro</a:t>
            </a:r>
            <a:endParaRPr lang="en-US" sz="1200" b="1" dirty="0">
              <a:latin typeface="+mn-lt"/>
            </a:endParaRPr>
          </a:p>
          <a:p>
            <a:endParaRPr lang="en-US" dirty="0"/>
          </a:p>
        </p:txBody>
      </p:sp>
      <p:graphicFrame>
        <p:nvGraphicFramePr>
          <p:cNvPr id="4" name="Table 3">
            <a:extLst>
              <a:ext uri="{FF2B5EF4-FFF2-40B4-BE49-F238E27FC236}">
                <a16:creationId xmlns:a16="http://schemas.microsoft.com/office/drawing/2014/main" id="{6179E70F-0CC6-4D59-B7A0-9C987A2F168D}"/>
              </a:ext>
            </a:extLst>
          </p:cNvPr>
          <p:cNvGraphicFramePr>
            <a:graphicFrameLocks noGrp="1"/>
          </p:cNvGraphicFramePr>
          <p:nvPr>
            <p:extLst>
              <p:ext uri="{D42A27DB-BD31-4B8C-83A1-F6EECF244321}">
                <p14:modId xmlns:p14="http://schemas.microsoft.com/office/powerpoint/2010/main" val="3705068914"/>
              </p:ext>
            </p:extLst>
          </p:nvPr>
        </p:nvGraphicFramePr>
        <p:xfrm>
          <a:off x="645415" y="1714500"/>
          <a:ext cx="7965185" cy="4765876"/>
        </p:xfrm>
        <a:graphic>
          <a:graphicData uri="http://schemas.openxmlformats.org/drawingml/2006/table">
            <a:tbl>
              <a:tblPr firstRow="1" firstCol="1" bandRow="1"/>
              <a:tblGrid>
                <a:gridCol w="1975174">
                  <a:extLst>
                    <a:ext uri="{9D8B030D-6E8A-4147-A177-3AD203B41FA5}">
                      <a16:colId xmlns:a16="http://schemas.microsoft.com/office/drawing/2014/main" val="4182645312"/>
                    </a:ext>
                  </a:extLst>
                </a:gridCol>
                <a:gridCol w="2524982">
                  <a:extLst>
                    <a:ext uri="{9D8B030D-6E8A-4147-A177-3AD203B41FA5}">
                      <a16:colId xmlns:a16="http://schemas.microsoft.com/office/drawing/2014/main" val="2339597442"/>
                    </a:ext>
                  </a:extLst>
                </a:gridCol>
                <a:gridCol w="3465029">
                  <a:extLst>
                    <a:ext uri="{9D8B030D-6E8A-4147-A177-3AD203B41FA5}">
                      <a16:colId xmlns:a16="http://schemas.microsoft.com/office/drawing/2014/main" val="3495791748"/>
                    </a:ext>
                  </a:extLst>
                </a:gridCol>
              </a:tblGrid>
              <a:tr h="512773">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nSpc>
                          <a:spcPct val="107000"/>
                        </a:lnSpc>
                        <a:spcAft>
                          <a:spcPts val="800"/>
                        </a:spcAft>
                      </a:pPr>
                      <a:r>
                        <a:rPr lang="en-GB" sz="1200" b="1" dirty="0">
                          <a:effectLst/>
                          <a:latin typeface="Calibri" panose="020F0502020204030204" pitchFamily="34" charset="0"/>
                          <a:ea typeface="Calibri" panose="020F0502020204030204" pitchFamily="34" charset="0"/>
                          <a:cs typeface="Times New Roman" panose="02020603050405020304" pitchFamily="18" charset="0"/>
                        </a:rPr>
                        <a:t>Deliverables</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70612" marR="706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nSpc>
                          <a:spcPct val="107000"/>
                        </a:lnSpc>
                        <a:spcAft>
                          <a:spcPts val="800"/>
                        </a:spcAft>
                      </a:pPr>
                      <a:r>
                        <a:rPr lang="en-GB" sz="1200" b="1" dirty="0">
                          <a:effectLst/>
                          <a:latin typeface="Calibri" panose="020F0502020204030204" pitchFamily="34" charset="0"/>
                          <a:ea typeface="Calibri" panose="020F0502020204030204" pitchFamily="34" charset="0"/>
                          <a:cs typeface="Times New Roman" panose="02020603050405020304" pitchFamily="18" charset="0"/>
                        </a:rPr>
                        <a:t>Status (March 2021)</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70612" marR="706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nSpc>
                          <a:spcPct val="107000"/>
                        </a:lnSpc>
                        <a:spcAft>
                          <a:spcPts val="800"/>
                        </a:spcAft>
                      </a:pPr>
                      <a:r>
                        <a:rPr lang="en-GB" sz="1200" b="1" dirty="0">
                          <a:effectLst/>
                          <a:latin typeface="Calibri" panose="020F0502020204030204" pitchFamily="34" charset="0"/>
                          <a:ea typeface="Calibri" panose="020F0502020204030204" pitchFamily="34" charset="0"/>
                          <a:cs typeface="Times New Roman" panose="02020603050405020304" pitchFamily="18" charset="0"/>
                        </a:rPr>
                        <a:t>Status (August 2021)</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091684592"/>
                  </a:ext>
                </a:extLst>
              </a:tr>
              <a:tr h="512773">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nSpc>
                          <a:spcPct val="107000"/>
                        </a:lnSpc>
                        <a:spcAft>
                          <a:spcPts val="0"/>
                        </a:spcAft>
                      </a:pPr>
                      <a:r>
                        <a:rPr lang="en-GB" sz="12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Twenty thousand seedlings of </a:t>
                      </a:r>
                      <a:r>
                        <a:rPr lang="en-GB" sz="1200" i="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G. sepium </a:t>
                      </a:r>
                      <a:r>
                        <a:rPr lang="en-GB" sz="12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produced and distributed to support scaling of agroforestry LEAD foundation villages</a:t>
                      </a:r>
                    </a:p>
                  </a:txBody>
                  <a:tcPr marL="70612" marR="706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nSpc>
                          <a:spcPct val="107000"/>
                        </a:lnSpc>
                        <a:spcAft>
                          <a:spcPts val="0"/>
                        </a:spcAft>
                      </a:pPr>
                      <a:r>
                        <a:rPr lang="en-GB" sz="12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List of beneficiary submitted to Daniel </a:t>
                      </a:r>
                    </a:p>
                  </a:txBody>
                  <a:tcPr marL="70612" marR="706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171450" indent="-171450">
                        <a:lnSpc>
                          <a:spcPct val="107000"/>
                        </a:lnSpc>
                        <a:spcAft>
                          <a:spcPts val="0"/>
                        </a:spcAft>
                        <a:buFont typeface="Arial" panose="020B0604020202020204" pitchFamily="34" charset="0"/>
                        <a:buChar char="•"/>
                      </a:pPr>
                      <a:r>
                        <a:rPr lang="en-GB" sz="12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A total of 30,000 seedlings of Gliricidia sepium were produced  and distributed in 2021 to support scaling of agroforestry technologies within and outside Africa RISING villages by Lead farmers, LEAD foundation and Farm Africa. </a:t>
                      </a: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401719874"/>
                  </a:ext>
                </a:extLst>
              </a:tr>
              <a:tr h="339296">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nSpc>
                          <a:spcPct val="107000"/>
                        </a:lnSpc>
                        <a:spcAft>
                          <a:spcPts val="0"/>
                        </a:spcAft>
                      </a:pPr>
                      <a:r>
                        <a:rPr lang="en-GB" sz="120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Flyers on “Productivity and Economic benefits of maize-Gliricidia intercropping” produced in English and Swahili and distributed </a:t>
                      </a:r>
                      <a:endParaRPr lang="en-GB" sz="12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70612" marR="706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171450" indent="-171450">
                        <a:lnSpc>
                          <a:spcPct val="107000"/>
                        </a:lnSpc>
                        <a:spcAft>
                          <a:spcPts val="0"/>
                        </a:spcAft>
                        <a:buFont typeface="Arial" panose="020B0604020202020204" pitchFamily="34" charset="0"/>
                        <a:buChar char="•"/>
                      </a:pPr>
                      <a:r>
                        <a:rPr lang="en-GB" sz="1200" dirty="0" err="1">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Nanenane</a:t>
                      </a:r>
                      <a:r>
                        <a:rPr lang="en-GB" sz="12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function is held during August.</a:t>
                      </a:r>
                      <a:endParaRPr lang="en-US" sz="12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70612" marR="706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171450" indent="-171450">
                        <a:lnSpc>
                          <a:spcPct val="107000"/>
                        </a:lnSpc>
                        <a:spcAft>
                          <a:spcPts val="0"/>
                        </a:spcAft>
                        <a:buFont typeface="Arial" panose="020B0604020202020204" pitchFamily="34" charset="0"/>
                        <a:buChar char="•"/>
                      </a:pPr>
                      <a:r>
                        <a:rPr lang="en-GB" sz="12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The </a:t>
                      </a:r>
                      <a:r>
                        <a:rPr lang="en-GB" sz="1200" dirty="0" err="1">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nane-nane</a:t>
                      </a:r>
                      <a:r>
                        <a:rPr lang="en-GB" sz="12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event was postponed due to COVID-19 gathering restrictions</a:t>
                      </a:r>
                    </a:p>
                    <a:p>
                      <a:pPr marL="171450" indent="-171450">
                        <a:lnSpc>
                          <a:spcPct val="107000"/>
                        </a:lnSpc>
                        <a:spcAft>
                          <a:spcPts val="0"/>
                        </a:spcAft>
                        <a:buFont typeface="Arial" panose="020B0604020202020204" pitchFamily="34" charset="0"/>
                        <a:buChar char="•"/>
                      </a:pPr>
                      <a:r>
                        <a:rPr lang="en-GB" sz="12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Draft flayer on the integration of agroforestry and efficient cooking stove to enhance biomass energy security is available in both English and Swahili</a:t>
                      </a: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4154061567"/>
                  </a:ext>
                </a:extLst>
              </a:tr>
              <a:tr h="512773">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nSpc>
                          <a:spcPct val="107000"/>
                        </a:lnSpc>
                        <a:spcAft>
                          <a:spcPts val="0"/>
                        </a:spcAft>
                      </a:pPr>
                      <a:r>
                        <a:rPr lang="en-GB" sz="1200" dirty="0">
                          <a:effectLst/>
                          <a:latin typeface="Calibri" panose="020F0502020204030204" pitchFamily="34" charset="0"/>
                          <a:ea typeface="Calibri" panose="020F0502020204030204" pitchFamily="34" charset="0"/>
                          <a:cs typeface="Times New Roman" panose="02020603050405020304" pitchFamily="18" charset="0"/>
                        </a:rPr>
                        <a:t>Data and manuscript on the biomass equation for predicting wood and foliage biomass of </a:t>
                      </a:r>
                      <a:r>
                        <a:rPr lang="en-GB" sz="1200" i="1" dirty="0">
                          <a:effectLst/>
                          <a:latin typeface="Calibri" panose="020F0502020204030204" pitchFamily="34" charset="0"/>
                          <a:ea typeface="Calibri" panose="020F0502020204030204" pitchFamily="34" charset="0"/>
                          <a:cs typeface="Times New Roman" panose="02020603050405020304" pitchFamily="18" charset="0"/>
                        </a:rPr>
                        <a:t>G. sepium </a:t>
                      </a:r>
                      <a:r>
                        <a:rPr lang="en-GB" sz="1200" dirty="0">
                          <a:effectLst/>
                          <a:latin typeface="Calibri" panose="020F0502020204030204" pitchFamily="34" charset="0"/>
                          <a:ea typeface="Calibri" panose="020F0502020204030204" pitchFamily="34" charset="0"/>
                          <a:cs typeface="Times New Roman" panose="02020603050405020304" pitchFamily="18" charset="0"/>
                        </a:rPr>
                        <a:t>and pigeonpea in intercropping</a:t>
                      </a:r>
                    </a:p>
                  </a:txBody>
                  <a:tcPr marL="70612" marR="706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171450" indent="-171450">
                        <a:lnSpc>
                          <a:spcPct val="107000"/>
                        </a:lnSpc>
                        <a:spcAft>
                          <a:spcPts val="0"/>
                        </a:spcAft>
                        <a:buFont typeface="Arial" panose="020B0604020202020204" pitchFamily="34" charset="0"/>
                        <a:buChar char="•"/>
                      </a:pPr>
                      <a:r>
                        <a:rPr lang="en-GB" sz="1200" dirty="0">
                          <a:effectLst/>
                          <a:latin typeface="Calibri" panose="020F0502020204030204" pitchFamily="34" charset="0"/>
                          <a:ea typeface="Calibri" panose="020F0502020204030204" pitchFamily="34" charset="0"/>
                          <a:cs typeface="Times New Roman" panose="02020603050405020304" pitchFamily="18" charset="0"/>
                        </a:rPr>
                        <a:t>Delayed, but data is available to share to Daniel by April 15 for archiving.</a:t>
                      </a:r>
                    </a:p>
                    <a:p>
                      <a:pPr marL="171450" marR="0" lvl="0" indent="-171450" algn="l" defTabSz="914400" rtl="0" eaLnBrk="1" fontAlgn="auto" latinLnBrk="0" hangingPunct="1">
                        <a:lnSpc>
                          <a:spcPct val="107000"/>
                        </a:lnSpc>
                        <a:spcBef>
                          <a:spcPts val="0"/>
                        </a:spcBef>
                        <a:spcAft>
                          <a:spcPts val="0"/>
                        </a:spcAft>
                        <a:buClrTx/>
                        <a:buSzTx/>
                        <a:buFont typeface="Arial" panose="020B0604020202020204" pitchFamily="34" charset="0"/>
                        <a:buChar char="•"/>
                        <a:tabLst/>
                        <a:defRPr/>
                      </a:pPr>
                      <a:r>
                        <a:rPr lang="en-GB" sz="12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Published a manuscript on household cooking energy security published in Nov 2020 (</a:t>
                      </a:r>
                      <a:r>
                        <a:rPr lang="en-GB" sz="12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hlinkClick r:id="rId2"/>
                        </a:rPr>
                        <a:t>Hafner et al. 2020</a:t>
                      </a:r>
                      <a:r>
                        <a:rPr lang="en-GB" sz="12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a:t>
                      </a:r>
                    </a:p>
                  </a:txBody>
                  <a:tcPr marL="70612" marR="706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171450" indent="-171450">
                        <a:lnSpc>
                          <a:spcPct val="107000"/>
                        </a:lnSpc>
                        <a:spcAft>
                          <a:spcPts val="0"/>
                        </a:spcAft>
                        <a:buFont typeface="Arial" panose="020B0604020202020204" pitchFamily="34" charset="0"/>
                        <a:buChar char="•"/>
                      </a:pPr>
                      <a:r>
                        <a:rPr lang="en-GB" sz="12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Final data set available for archiving. </a:t>
                      </a:r>
                    </a:p>
                    <a:p>
                      <a:pPr marL="171450" indent="-171450">
                        <a:lnSpc>
                          <a:spcPct val="107000"/>
                        </a:lnSpc>
                        <a:spcAft>
                          <a:spcPts val="0"/>
                        </a:spcAft>
                        <a:buFont typeface="Arial" panose="020B0604020202020204" pitchFamily="34" charset="0"/>
                        <a:buChar char="•"/>
                      </a:pPr>
                      <a:r>
                        <a:rPr lang="en-GB" sz="12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Peer review of the biomass equation manuscript (Hafner et al. 202x) is completed and we are waiting for the final decision to publish in the journal of Energy, Sustainability and Society</a:t>
                      </a: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273284615"/>
                  </a:ext>
                </a:extLst>
              </a:tr>
              <a:tr h="512773">
                <a:tc gridSpan="3">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lvl="0" indent="0" algn="l" defTabSz="914400" rtl="0" eaLnBrk="1" fontAlgn="auto" latinLnBrk="0" hangingPunct="1">
                        <a:lnSpc>
                          <a:spcPct val="107000"/>
                        </a:lnSpc>
                        <a:spcBef>
                          <a:spcPts val="0"/>
                        </a:spcBef>
                        <a:spcAft>
                          <a:spcPts val="800"/>
                        </a:spcAft>
                        <a:buClrTx/>
                        <a:buSzTx/>
                        <a:buFontTx/>
                        <a:buNone/>
                        <a:tabLst/>
                        <a:defRPr/>
                      </a:pPr>
                      <a:r>
                        <a:rPr kumimoji="0" lang="en-US" sz="1200" b="1" i="0" u="none" strike="noStrike" kern="1200" cap="none" spc="0" normalizeH="0" baseline="0" noProof="0" dirty="0">
                          <a:ln>
                            <a:noFill/>
                          </a:ln>
                          <a:solidFill>
                            <a:srgbClr val="0070C0"/>
                          </a:solidFill>
                          <a:effectLst/>
                          <a:uLnTx/>
                          <a:uFillTx/>
                          <a:latin typeface="Calibri" panose="020F0502020204030204" pitchFamily="34" charset="0"/>
                          <a:ea typeface="Calibri" panose="020F0502020204030204" pitchFamily="34" charset="0"/>
                          <a:cs typeface="Times New Roman" panose="02020603050405020304" pitchFamily="18" charset="0"/>
                        </a:rPr>
                        <a:t>Proposed action for 2021/2022:</a:t>
                      </a:r>
                      <a:r>
                        <a:rPr kumimoji="0" lang="en-US" sz="1200" b="0" i="0" u="none" strike="noStrike" kern="1200" cap="none" spc="0" normalizeH="0" baseline="0" noProof="0" dirty="0">
                          <a:ln>
                            <a:noFill/>
                          </a:ln>
                          <a:solidFill>
                            <a:srgbClr val="0070C0"/>
                          </a:solidFill>
                          <a:effectLst/>
                          <a:uLnTx/>
                          <a:uFillTx/>
                          <a:latin typeface="Calibri" panose="020F0502020204030204" pitchFamily="34" charset="0"/>
                          <a:ea typeface="Calibri" panose="020F0502020204030204" pitchFamily="34" charset="0"/>
                          <a:cs typeface="Times New Roman" panose="02020603050405020304" pitchFamily="18" charset="0"/>
                        </a:rPr>
                        <a:t> (Should add value to this sub-activity, publishable within the year). </a:t>
                      </a:r>
                      <a:r>
                        <a:rPr kumimoji="0" lang="en-US" sz="1200" b="1" i="0" u="sng" strike="noStrike" kern="1200" cap="none" spc="0" normalizeH="0" baseline="0" noProof="0" dirty="0">
                          <a:ln>
                            <a:noFill/>
                          </a:ln>
                          <a:solidFill>
                            <a:srgbClr val="0070C0"/>
                          </a:solidFill>
                          <a:effectLst/>
                          <a:uLnTx/>
                          <a:uFillTx/>
                          <a:latin typeface="Calibri" panose="020F0502020204030204" pitchFamily="34" charset="0"/>
                          <a:ea typeface="Calibri" panose="020F0502020204030204" pitchFamily="34" charset="0"/>
                          <a:cs typeface="Times New Roman" panose="02020603050405020304" pitchFamily="18" charset="0"/>
                        </a:rPr>
                        <a:t>Please include names of co-researchers</a:t>
                      </a:r>
                      <a:r>
                        <a:rPr kumimoji="0" lang="en-US" sz="1200" b="0" i="0" u="none" strike="noStrike" kern="1200" cap="none" spc="0" normalizeH="0" baseline="0" noProof="0" dirty="0">
                          <a:ln>
                            <a:noFill/>
                          </a:ln>
                          <a:solidFill>
                            <a:srgbClr val="0070C0"/>
                          </a:solidFill>
                          <a:effectLst/>
                          <a:uLnTx/>
                          <a:uFillTx/>
                          <a:latin typeface="Calibri" panose="020F0502020204030204" pitchFamily="34" charset="0"/>
                          <a:ea typeface="Calibri" panose="020F0502020204030204" pitchFamily="34" charset="0"/>
                          <a:cs typeface="Times New Roman" panose="02020603050405020304" pitchFamily="18" charset="0"/>
                        </a:rPr>
                        <a:t>. You should have consulted with them to be sure of their availability.</a:t>
                      </a:r>
                    </a:p>
                    <a:p>
                      <a:pPr marL="171450" marR="0" lvl="0" indent="-171450" algn="l" defTabSz="914400" rtl="0" eaLnBrk="1" fontAlgn="auto" latinLnBrk="0" hangingPunct="1">
                        <a:lnSpc>
                          <a:spcPct val="107000"/>
                        </a:lnSpc>
                        <a:spcBef>
                          <a:spcPts val="0"/>
                        </a:spcBef>
                        <a:spcAft>
                          <a:spcPts val="600"/>
                        </a:spcAft>
                        <a:buClrTx/>
                        <a:buSzTx/>
                        <a:buFont typeface="Arial" panose="020B0604020202020204" pitchFamily="34" charset="0"/>
                        <a:buChar char="•"/>
                        <a:tabLst/>
                        <a:defRPr/>
                      </a:pPr>
                      <a:r>
                        <a:rPr kumimoji="0" lang="en-US" sz="1200" b="0" i="0" u="none" strike="noStrike" kern="1200" cap="none" spc="0" normalizeH="0" baseline="0" noProof="0" dirty="0">
                          <a:ln>
                            <a:noFill/>
                          </a:ln>
                          <a:solidFill>
                            <a:srgbClr val="0070C0"/>
                          </a:solidFill>
                          <a:effectLst/>
                          <a:uLnTx/>
                          <a:uFillTx/>
                          <a:latin typeface="Calibri" panose="020F0502020204030204" pitchFamily="34" charset="0"/>
                          <a:ea typeface="Calibri" panose="020F0502020204030204" pitchFamily="34" charset="0"/>
                          <a:cs typeface="Times New Roman" panose="02020603050405020304" pitchFamily="18" charset="0"/>
                        </a:rPr>
                        <a:t>Finalize production and publication of two manuscripts (Anthony Kimaro and Emmanuel Temu)</a:t>
                      </a:r>
                    </a:p>
                    <a:p>
                      <a:pPr marL="171450" marR="0" lvl="0" indent="-171450" algn="l" defTabSz="914400" rtl="0" eaLnBrk="1" fontAlgn="auto" latinLnBrk="0" hangingPunct="1">
                        <a:lnSpc>
                          <a:spcPct val="107000"/>
                        </a:lnSpc>
                        <a:spcBef>
                          <a:spcPts val="0"/>
                        </a:spcBef>
                        <a:spcAft>
                          <a:spcPts val="600"/>
                        </a:spcAft>
                        <a:buClrTx/>
                        <a:buSzTx/>
                        <a:buFont typeface="Arial" panose="020B0604020202020204" pitchFamily="34" charset="0"/>
                        <a:buChar char="•"/>
                        <a:tabLst/>
                        <a:defRPr/>
                      </a:pPr>
                      <a:r>
                        <a:rPr kumimoji="0" lang="en-US" sz="1200" b="0" i="0" u="none" strike="noStrike" kern="1200" cap="none" spc="0" normalizeH="0" baseline="0" noProof="0" dirty="0">
                          <a:ln>
                            <a:noFill/>
                          </a:ln>
                          <a:solidFill>
                            <a:srgbClr val="0070C0"/>
                          </a:solidFill>
                          <a:effectLst/>
                          <a:uLnTx/>
                          <a:uFillTx/>
                          <a:latin typeface="Calibri" panose="020F0502020204030204" pitchFamily="34" charset="0"/>
                          <a:ea typeface="Calibri" panose="020F0502020204030204" pitchFamily="34" charset="0"/>
                          <a:cs typeface="Times New Roman" panose="02020603050405020304" pitchFamily="18" charset="0"/>
                        </a:rPr>
                        <a:t>Develop communication products on dryland agroforestry (Anthony Kimaro and Emmanuel Temu)</a:t>
                      </a:r>
                    </a:p>
                  </a:txBody>
                  <a:tcPr marL="70612" marR="706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pPr marL="0" marR="0" lvl="0" indent="0" algn="l" defTabSz="914400" rtl="0" eaLnBrk="1" fontAlgn="auto" latinLnBrk="0" hangingPunct="1">
                        <a:lnSpc>
                          <a:spcPct val="107000"/>
                        </a:lnSpc>
                        <a:spcBef>
                          <a:spcPts val="0"/>
                        </a:spcBef>
                        <a:spcAft>
                          <a:spcPts val="800"/>
                        </a:spcAft>
                        <a:buClrTx/>
                        <a:buSzTx/>
                        <a:buFontTx/>
                        <a:buNone/>
                        <a:tabLst/>
                        <a:defRPr/>
                      </a:pPr>
                      <a:endParaRPr kumimoji="0" lang="en-GB" sz="12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Times New Roman" panose="02020603050405020304" pitchFamily="18" charset="0"/>
                      </a:endParaRPr>
                    </a:p>
                  </a:txBody>
                  <a:tcPr marL="70612" marR="706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marL="0" marR="0" lvl="0" indent="0" algn="l" defTabSz="914400" rtl="0" eaLnBrk="1" fontAlgn="auto" latinLnBrk="0" hangingPunct="1">
                        <a:lnSpc>
                          <a:spcPct val="107000"/>
                        </a:lnSpc>
                        <a:spcBef>
                          <a:spcPts val="0"/>
                        </a:spcBef>
                        <a:spcAft>
                          <a:spcPts val="800"/>
                        </a:spcAft>
                        <a:buClrTx/>
                        <a:buSzTx/>
                        <a:buFontTx/>
                        <a:buNone/>
                        <a:tabLst/>
                        <a:defRPr/>
                      </a:pPr>
                      <a:endParaRPr kumimoji="0" lang="en-GB" sz="12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921014734"/>
                  </a:ext>
                </a:extLst>
              </a:tr>
            </a:tbl>
          </a:graphicData>
        </a:graphic>
      </p:graphicFrame>
    </p:spTree>
    <p:extLst>
      <p:ext uri="{BB962C8B-B14F-4D97-AF65-F5344CB8AC3E}">
        <p14:creationId xmlns:p14="http://schemas.microsoft.com/office/powerpoint/2010/main" val="2677636491"/>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frica RISING presentation_template">
  <a:themeElements>
    <a:clrScheme name="Aspect">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6B9F25"/>
      </a:hlink>
      <a:folHlink>
        <a:srgbClr val="B26B02"/>
      </a:folHlink>
    </a:clrScheme>
    <a:fontScheme name="Office">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djacency">
      <a:fillStyleLst>
        <a:solidFill>
          <a:schemeClr val="phClr"/>
        </a:solidFill>
        <a:solidFill>
          <a:schemeClr val="phClr">
            <a:tint val="55000"/>
          </a:schemeClr>
        </a:solidFill>
        <a:solidFill>
          <a:schemeClr val="phClr"/>
        </a:soli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50800" dist="25400" algn="bl" rotWithShape="0">
              <a:srgbClr val="000000">
                <a:alpha val="60000"/>
              </a:srgbClr>
            </a:outerShdw>
          </a:effectLst>
        </a:effectStyle>
        <a:effectStyle>
          <a:effectLst/>
          <a:scene3d>
            <a:camera prst="orthographicFront">
              <a:rot lat="0" lon="0" rev="0"/>
            </a:camera>
            <a:lightRig rig="brightRoom" dir="tl">
              <a:rot lat="0" lon="0" rev="1800000"/>
            </a:lightRig>
          </a:scene3d>
          <a:sp3d contourW="10160" prstMaterial="dkEdge">
            <a:bevelT w="38100" h="50800" prst="angle"/>
            <a:contourClr>
              <a:schemeClr val="phClr">
                <a:shade val="40000"/>
                <a:satMod val="150000"/>
              </a:schemeClr>
            </a:contourClr>
          </a:sp3d>
        </a:effectStyle>
      </a:effectStyleLst>
      <a:bgFillStyleLst>
        <a:solidFill>
          <a:schemeClr val="phClr"/>
        </a:solidFill>
        <a:gradFill rotWithShape="1">
          <a:gsLst>
            <a:gs pos="0">
              <a:schemeClr val="phClr">
                <a:tint val="90000"/>
              </a:schemeClr>
            </a:gs>
            <a:gs pos="75000">
              <a:schemeClr val="phClr">
                <a:shade val="100000"/>
                <a:satMod val="115000"/>
              </a:schemeClr>
            </a:gs>
            <a:gs pos="100000">
              <a:schemeClr val="phClr">
                <a:shade val="70000"/>
                <a:satMod val="130000"/>
              </a:schemeClr>
            </a:gs>
          </a:gsLst>
          <a:path path="circle">
            <a:fillToRect l="20000" t="50000" r="100000" b="50000"/>
          </a:path>
        </a:gradFill>
        <a:blipFill rotWithShape="1">
          <a:blip xmlns:r="http://schemas.openxmlformats.org/officeDocument/2006/relationships" r:embed="rId1">
            <a:duotone>
              <a:schemeClr val="phClr">
                <a:tint val="97000"/>
              </a:schemeClr>
              <a:schemeClr val="phClr">
                <a:shade val="96000"/>
              </a:schemeClr>
            </a:duotone>
          </a:blip>
          <a:tile tx="0" ty="0" sx="32000" sy="32000" flip="none" algn="tl"/>
        </a:blipFill>
      </a:bgFillStyleLst>
    </a:fmtScheme>
  </a:themeElements>
  <a:objectDefaults/>
  <a:extraClrSchemeLst/>
  <a:extLst>
    <a:ext uri="{05A4C25C-085E-4340-85A3-A5531E510DB2}">
      <thm15:themeFamily xmlns:thm15="http://schemas.microsoft.com/office/thememl/2012/main" name="Presentation1" id="{FEE71386-A727-664D-A579-D4510B3075A4}" vid="{AE5F23AF-5D07-7241-848F-4AE807F58DFD}"/>
    </a:ext>
  </a:extLst>
</a:theme>
</file>

<file path=ppt/theme/theme2.xml><?xml version="1.0" encoding="utf-8"?>
<a:theme xmlns:a="http://schemas.openxmlformats.org/drawingml/2006/main" name="1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Presentation1" id="{FEE71386-A727-664D-A579-D4510B3075A4}" vid="{2AD9709E-F7EB-FA48-8D01-7FC550A6681C}"/>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289151CC3285AB44A726E4FF20DF659B" ma:contentTypeVersion="2" ma:contentTypeDescription="Create a new document." ma:contentTypeScope="" ma:versionID="fca73bb26319a383f0ca6a4bffdc501e">
  <xsd:schema xmlns:xsd="http://www.w3.org/2001/XMLSchema" xmlns:xs="http://www.w3.org/2001/XMLSchema" xmlns:p="http://schemas.microsoft.com/office/2006/metadata/properties" xmlns:ns2="9f5e9607-a28b-487e-b093-da60e75ee109" targetNamespace="http://schemas.microsoft.com/office/2006/metadata/properties" ma:root="true" ma:fieldsID="eff026812a92945e04c02a7a0b9b476f" ns2:_="">
    <xsd:import namespace="9f5e9607-a28b-487e-b093-da60e75ee109"/>
    <xsd:element name="properties">
      <xsd:complexType>
        <xsd:sequence>
          <xsd:element name="documentManagement">
            <xsd:complexType>
              <xsd:all>
                <xsd:element ref="ns2:SharedWithUsers" minOccurs="0"/>
                <xsd:element ref="ns2: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f5e9607-a28b-487e-b093-da60e75ee109" elementFormDefault="qualified">
    <xsd:import namespace="http://schemas.microsoft.com/office/2006/documentManagement/types"/>
    <xsd:import namespace="http://schemas.microsoft.com/office/infopath/2007/PartnerControls"/>
    <xsd:element name="SharedWithUsers" ma:index="8"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description=""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13E26CE0-AB66-4F91-BD00-58CA3546E3E5}">
  <ds:schemaRefs>
    <ds:schemaRef ds:uri="http://schemas.microsoft.com/office/2006/metadata/properties"/>
    <ds:schemaRef ds:uri="http://schemas.microsoft.com/office/infopath/2007/PartnerControls"/>
  </ds:schemaRefs>
</ds:datastoreItem>
</file>

<file path=customXml/itemProps2.xml><?xml version="1.0" encoding="utf-8"?>
<ds:datastoreItem xmlns:ds="http://schemas.openxmlformats.org/officeDocument/2006/customXml" ds:itemID="{15851436-67EF-41C7-86D1-3904960B8302}">
  <ds:schemaRefs>
    <ds:schemaRef ds:uri="http://schemas.microsoft.com/sharepoint/v3/contenttype/forms"/>
  </ds:schemaRefs>
</ds:datastoreItem>
</file>

<file path=customXml/itemProps3.xml><?xml version="1.0" encoding="utf-8"?>
<ds:datastoreItem xmlns:ds="http://schemas.openxmlformats.org/officeDocument/2006/customXml" ds:itemID="{8F0FE609-6AC4-4983-BBB6-959006EDF3E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9f5e9607-a28b-487e-b093-da60e75ee109"/>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Africa RISING presentation_template</Template>
  <TotalTime>9</TotalTime>
  <Words>636</Words>
  <Application>Microsoft Office PowerPoint</Application>
  <PresentationFormat>On-screen Show (4:3)</PresentationFormat>
  <Paragraphs>43</Paragraphs>
  <Slides>2</Slides>
  <Notes>0</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2</vt:i4>
      </vt:variant>
    </vt:vector>
  </HeadingPairs>
  <TitlesOfParts>
    <vt:vector size="8" baseType="lpstr">
      <vt:lpstr>Arial</vt:lpstr>
      <vt:lpstr>Calibri</vt:lpstr>
      <vt:lpstr>Gill Sans</vt:lpstr>
      <vt:lpstr>Wingdings</vt:lpstr>
      <vt:lpstr>Africa RISING presentation_template</vt:lpstr>
      <vt:lpstr>1_Custom Design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Odhong, Jonathan (IITA)</dc:creator>
  <cp:lastModifiedBy>Eveline Massam</cp:lastModifiedBy>
  <cp:revision>6</cp:revision>
  <cp:lastPrinted>2011-10-06T11:45:23Z</cp:lastPrinted>
  <dcterms:created xsi:type="dcterms:W3CDTF">2020-07-17T08:59:01Z</dcterms:created>
  <dcterms:modified xsi:type="dcterms:W3CDTF">2021-09-17T02:11:15Z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0x010100289151CC3285AB44A726E4FF20DF659B</vt:lpwstr>
  </property>
</Properties>
</file>